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87" r:id="rId2"/>
    <p:sldId id="310" r:id="rId3"/>
    <p:sldId id="322" r:id="rId4"/>
    <p:sldId id="324" r:id="rId5"/>
    <p:sldId id="323" r:id="rId6"/>
    <p:sldId id="326" r:id="rId7"/>
    <p:sldId id="289" r:id="rId8"/>
    <p:sldId id="332" r:id="rId9"/>
    <p:sldId id="333" r:id="rId10"/>
    <p:sldId id="334" r:id="rId11"/>
    <p:sldId id="290" r:id="rId12"/>
    <p:sldId id="291" r:id="rId13"/>
    <p:sldId id="335" r:id="rId14"/>
    <p:sldId id="305" r:id="rId15"/>
    <p:sldId id="292" r:id="rId16"/>
    <p:sldId id="336" r:id="rId17"/>
    <p:sldId id="293" r:id="rId18"/>
    <p:sldId id="294" r:id="rId19"/>
    <p:sldId id="337" r:id="rId20"/>
    <p:sldId id="338" r:id="rId21"/>
    <p:sldId id="339" r:id="rId22"/>
    <p:sldId id="306" r:id="rId23"/>
    <p:sldId id="307" r:id="rId24"/>
    <p:sldId id="295" r:id="rId25"/>
    <p:sldId id="308" r:id="rId26"/>
    <p:sldId id="340" r:id="rId27"/>
    <p:sldId id="296" r:id="rId28"/>
    <p:sldId id="309" r:id="rId29"/>
    <p:sldId id="341" r:id="rId30"/>
    <p:sldId id="298" r:id="rId31"/>
    <p:sldId id="297" r:id="rId32"/>
    <p:sldId id="299" r:id="rId33"/>
    <p:sldId id="300" r:id="rId34"/>
    <p:sldId id="342" r:id="rId35"/>
    <p:sldId id="343" r:id="rId36"/>
    <p:sldId id="301" r:id="rId37"/>
    <p:sldId id="302" r:id="rId38"/>
    <p:sldId id="344" r:id="rId39"/>
    <p:sldId id="303" r:id="rId40"/>
    <p:sldId id="345" r:id="rId41"/>
    <p:sldId id="346" r:id="rId42"/>
    <p:sldId id="347" r:id="rId43"/>
    <p:sldId id="348" r:id="rId44"/>
    <p:sldId id="32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7979"/>
    <a:srgbClr val="5CBFC6"/>
    <a:srgbClr val="9B236B"/>
    <a:srgbClr val="00A8C2"/>
    <a:srgbClr val="1A4A69"/>
    <a:srgbClr val="4986BA"/>
    <a:srgbClr val="6A2656"/>
    <a:srgbClr val="3A668B"/>
    <a:srgbClr val="0099BD"/>
    <a:srgbClr val="1CAF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8"/>
    <p:restoredTop sz="77121" autoAdjust="0"/>
  </p:normalViewPr>
  <p:slideViewPr>
    <p:cSldViewPr snapToGrid="0">
      <p:cViewPr varScale="1">
        <p:scale>
          <a:sx n="32" d="100"/>
          <a:sy n="32" d="100"/>
        </p:scale>
        <p:origin x="141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EA5EA-6751-4655-9641-29766A2B797E}" type="datetimeFigureOut">
              <a:rPr lang="en-US" smtClean="0"/>
              <a:t>12/30/2024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B019D-BE4D-4510-A1BD-ED737419FE26}" type="slidenum">
              <a:rPr lang="en-US" smtClean="0"/>
              <a:t>‹#›</a:t>
            </a:fld>
            <a:endParaRPr lang="en-US"/>
          </a:p>
        </p:txBody>
      </p:sp>
    </p:spTree>
    <p:extLst>
      <p:ext uri="{BB962C8B-B14F-4D97-AF65-F5344CB8AC3E}">
        <p14:creationId xmlns:p14="http://schemas.microsoft.com/office/powerpoint/2010/main" val="387615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mailto:wb@na.org"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wb@na.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workshop covers the content of the Interim WSC Report and some highlights of recent World Services’ work.</a:t>
            </a:r>
          </a:p>
        </p:txBody>
      </p:sp>
      <p:sp>
        <p:nvSpPr>
          <p:cNvPr id="4" name="Slide Number Placeholder 3"/>
          <p:cNvSpPr>
            <a:spLocks noGrp="1"/>
          </p:cNvSpPr>
          <p:nvPr>
            <p:ph type="sldNum" sz="quarter" idx="5"/>
          </p:nvPr>
        </p:nvSpPr>
        <p:spPr/>
        <p:txBody>
          <a:bodyPr/>
          <a:lstStyle/>
          <a:p>
            <a:fld id="{767B019D-BE4D-4510-A1BD-ED737419FE26}" type="slidenum">
              <a:rPr lang="en-US" smtClean="0"/>
              <a:t>1</a:t>
            </a:fld>
            <a:endParaRPr lang="en-US"/>
          </a:p>
        </p:txBody>
      </p:sp>
    </p:spTree>
    <p:extLst>
      <p:ext uri="{BB962C8B-B14F-4D97-AF65-F5344CB8AC3E}">
        <p14:creationId xmlns:p14="http://schemas.microsoft.com/office/powerpoint/2010/main" val="154252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WSC 2023, more than 6 ½ hours of conference time (more than a full day of WSC session time) were spent deciding on motions that had consensus in an initial straw poll. All 28 of those motions ultimately passed.</a:t>
            </a:r>
          </a:p>
          <a:p>
            <a:r>
              <a:rPr lang="en-US" sz="1200" kern="1200" dirty="0">
                <a:solidFill>
                  <a:schemeClr val="tx1"/>
                </a:solidFill>
                <a:effectLst/>
                <a:latin typeface="+mn-lt"/>
                <a:ea typeface="+mn-ea"/>
                <a:cs typeface="+mn-cs"/>
              </a:rPr>
              <a:t>The purpose of this motion is to use that time to hear the minority voice when it has more of a chance to influence an outcome.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10</a:t>
            </a:fld>
            <a:endParaRPr lang="en-US"/>
          </a:p>
        </p:txBody>
      </p:sp>
    </p:spTree>
    <p:extLst>
      <p:ext uri="{BB962C8B-B14F-4D97-AF65-F5344CB8AC3E}">
        <p14:creationId xmlns:p14="http://schemas.microsoft.com/office/powerpoint/2010/main" val="1023968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Motion 2 is simply to approve the 2023 WSC minutes. The draft is posted on the conference page, which is na.org/conference.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11</a:t>
            </a:fld>
            <a:endParaRPr lang="en-US"/>
          </a:p>
        </p:txBody>
      </p:sp>
    </p:spTree>
    <p:extLst>
      <p:ext uri="{BB962C8B-B14F-4D97-AF65-F5344CB8AC3E}">
        <p14:creationId xmlns:p14="http://schemas.microsoft.com/office/powerpoint/2010/main" val="22541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Motion 3 is to approve the one-year budget that will take us through the end of the cycle. We will offer a three-year budget in the 2026 Conference Approval Track material.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12</a:t>
            </a:fld>
            <a:endParaRPr lang="en-US"/>
          </a:p>
        </p:txBody>
      </p:sp>
    </p:spTree>
    <p:extLst>
      <p:ext uri="{BB962C8B-B14F-4D97-AF65-F5344CB8AC3E}">
        <p14:creationId xmlns:p14="http://schemas.microsoft.com/office/powerpoint/2010/main" val="148459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NA World Services only offered a two-year budget at WSC 2023 because the conference had not yet decided to try a three-year cycle. This budget will cover NA World Services until the close of this conference cycle after WSC 2026.  </a:t>
            </a:r>
          </a:p>
          <a:p>
            <a:r>
              <a:rPr lang="en-US" sz="1200" kern="1200" dirty="0">
                <a:solidFill>
                  <a:schemeClr val="tx1"/>
                </a:solidFill>
                <a:effectLst/>
                <a:latin typeface="+mn-lt"/>
                <a:ea typeface="+mn-ea"/>
                <a:cs typeface="+mn-cs"/>
              </a:rPr>
              <a:t>The World Services budget is complex. There is a detailed explanation of terms and categories in the budget cover essay in each Conference Approval Track material. If this is your first time looking at the NAWS budget, you may want to read the essay in the 2023 CAT, which is posted in the archive section of the conference page (na.org/conference). </a:t>
            </a:r>
          </a:p>
          <a:p>
            <a:r>
              <a:rPr lang="en-US" sz="1200" b="0" kern="1200" dirty="0">
                <a:solidFill>
                  <a:schemeClr val="tx1"/>
                </a:solidFill>
                <a:effectLst/>
                <a:latin typeface="+mn-lt"/>
                <a:ea typeface="+mn-ea"/>
                <a:cs typeface="+mn-cs"/>
              </a:rPr>
              <a:t>The thing that has probably raised the most questions is the figures for WCNA. As the budget description says, “All of the figures previously approved at WSC 2023 are shown in this draft, including those for WCNA 38. The WCNA figures were presented two and a half years before the event and do not represent the working budget for the event or actual income and expense.”</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13</a:t>
            </a:fld>
            <a:endParaRPr lang="en-US"/>
          </a:p>
        </p:txBody>
      </p:sp>
    </p:spTree>
    <p:extLst>
      <p:ext uri="{BB962C8B-B14F-4D97-AF65-F5344CB8AC3E}">
        <p14:creationId xmlns:p14="http://schemas.microsoft.com/office/powerpoint/2010/main" val="106908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board tried to make as few changes as possible to the approach in this budget. The differences are outlined in the budget description following Motion #3 in the Interim Report. </a:t>
            </a:r>
          </a:p>
          <a:p>
            <a:r>
              <a:rPr lang="en-US" sz="1200" kern="1200" dirty="0">
                <a:solidFill>
                  <a:schemeClr val="tx1"/>
                </a:solidFill>
                <a:effectLst/>
                <a:latin typeface="+mn-lt"/>
                <a:ea typeface="+mn-ea"/>
                <a:cs typeface="+mn-cs"/>
              </a:rPr>
              <a:t>The proposed budget is based on the average of fiscal years 2023 and 2024. The changes we made include</a:t>
            </a:r>
          </a:p>
          <a:p>
            <a:pPr lvl="0"/>
            <a:r>
              <a:rPr lang="en-US" sz="1200" kern="1200" dirty="0">
                <a:solidFill>
                  <a:schemeClr val="tx1"/>
                </a:solidFill>
                <a:effectLst/>
                <a:latin typeface="+mn-lt"/>
                <a:ea typeface="+mn-ea"/>
                <a:cs typeface="+mn-cs"/>
              </a:rPr>
              <a:t>A 2.5% increase for contributions</a:t>
            </a:r>
          </a:p>
          <a:p>
            <a:pPr lvl="0"/>
            <a:r>
              <a:rPr lang="en-US" sz="1200" kern="1200" dirty="0">
                <a:solidFill>
                  <a:schemeClr val="tx1"/>
                </a:solidFill>
                <a:effectLst/>
                <a:latin typeface="+mn-lt"/>
                <a:ea typeface="+mn-ea"/>
                <a:cs typeface="+mn-cs"/>
              </a:rPr>
              <a:t>A 7.5% increase for literature income</a:t>
            </a:r>
          </a:p>
          <a:p>
            <a:pPr lvl="0"/>
            <a:r>
              <a:rPr lang="en-US" sz="1200" kern="1200" dirty="0">
                <a:solidFill>
                  <a:schemeClr val="tx1"/>
                </a:solidFill>
                <a:effectLst/>
                <a:latin typeface="+mn-lt"/>
                <a:ea typeface="+mn-ea"/>
                <a:cs typeface="+mn-cs"/>
              </a:rPr>
              <a:t>An 11% increase for literature expense, and</a:t>
            </a:r>
          </a:p>
          <a:p>
            <a:pPr lvl="0"/>
            <a:r>
              <a:rPr lang="en-US" sz="1200" kern="1200" dirty="0">
                <a:solidFill>
                  <a:schemeClr val="tx1"/>
                </a:solidFill>
                <a:effectLst/>
                <a:latin typeface="+mn-lt"/>
                <a:ea typeface="+mn-ea"/>
                <a:cs typeface="+mn-cs"/>
              </a:rPr>
              <a:t>A 5% increase for other expenses</a:t>
            </a:r>
          </a:p>
          <a:p>
            <a:r>
              <a:rPr lang="en-US" sz="1200" kern="1200" dirty="0">
                <a:solidFill>
                  <a:schemeClr val="tx1"/>
                </a:solidFill>
                <a:effectLst/>
                <a:latin typeface="+mn-lt"/>
                <a:ea typeface="+mn-ea"/>
                <a:cs typeface="+mn-cs"/>
              </a:rPr>
              <a:t>A line item for the NA Survival Kit has been added and projected income has been reduced for most books (except BT and IWHW).</a:t>
            </a:r>
          </a:p>
          <a:p>
            <a:r>
              <a:rPr lang="en-US" sz="1200" kern="1200" dirty="0">
                <a:solidFill>
                  <a:schemeClr val="tx1"/>
                </a:solidFill>
                <a:effectLst/>
                <a:latin typeface="+mn-lt"/>
                <a:ea typeface="+mn-ea"/>
                <a:cs typeface="+mn-cs"/>
              </a:rPr>
              <a:t>Expenses related to the conference (WSC, HRP, and </a:t>
            </a:r>
            <a:r>
              <a:rPr lang="en-US" sz="1200" kern="1200" dirty="0" err="1">
                <a:solidFill>
                  <a:schemeClr val="tx1"/>
                </a:solidFill>
                <a:effectLst/>
                <a:latin typeface="+mn-lt"/>
                <a:ea typeface="+mn-ea"/>
                <a:cs typeface="+mn-cs"/>
              </a:rPr>
              <a:t>Cofacs</a:t>
            </a:r>
            <a:r>
              <a:rPr lang="en-US" sz="1200" kern="1200" dirty="0">
                <a:solidFill>
                  <a:schemeClr val="tx1"/>
                </a:solidFill>
                <a:effectLst/>
                <a:latin typeface="+mn-lt"/>
                <a:ea typeface="+mn-ea"/>
                <a:cs typeface="+mn-cs"/>
              </a:rPr>
              <a:t>) were moved to reflect the new 3-year cycle.  Also line-item expenses from the literature projection and distribution category were moved to Cost of Goods Sold.</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14</a:t>
            </a:fld>
            <a:endParaRPr lang="en-US"/>
          </a:p>
        </p:txBody>
      </p:sp>
    </p:spTree>
    <p:extLst>
      <p:ext uri="{BB962C8B-B14F-4D97-AF65-F5344CB8AC3E}">
        <p14:creationId xmlns:p14="http://schemas.microsoft.com/office/powerpoint/2010/main" val="3356912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Motion #4 is simple—to extend the reimbursement policy through the 2026 fiscal year.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15</a:t>
            </a:fld>
            <a:endParaRPr lang="en-US"/>
          </a:p>
        </p:txBody>
      </p:sp>
    </p:spTree>
    <p:extLst>
      <p:ext uri="{BB962C8B-B14F-4D97-AF65-F5344CB8AC3E}">
        <p14:creationId xmlns:p14="http://schemas.microsoft.com/office/powerpoint/2010/main" val="2763697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board didn’t know in 2023 if the conference would approve a three-year cycle, they offered a two-year reimbursement policy. This motion would cover world services until the conference can pass a new reimbursement policy for the cycle ahead.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16</a:t>
            </a:fld>
            <a:endParaRPr lang="en-US"/>
          </a:p>
        </p:txBody>
      </p:sp>
    </p:spTree>
    <p:extLst>
      <p:ext uri="{BB962C8B-B14F-4D97-AF65-F5344CB8AC3E}">
        <p14:creationId xmlns:p14="http://schemas.microsoft.com/office/powerpoint/2010/main" val="2045772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Motion 5 reads:</a:t>
            </a:r>
          </a:p>
          <a:p>
            <a:r>
              <a:rPr lang="en-US" sz="1200" b="1" kern="1200" dirty="0">
                <a:solidFill>
                  <a:schemeClr val="tx1"/>
                </a:solidFill>
                <a:effectLst/>
                <a:latin typeface="+mn-lt"/>
                <a:ea typeface="+mn-ea"/>
                <a:cs typeface="+mn-cs"/>
              </a:rPr>
              <a:t>To adopt for the current conference cycle only:  The 2026 WSC will take a new step in Strategic Planning by using a revised process (described below) for the </a:t>
            </a:r>
            <a:r>
              <a:rPr lang="en-US" sz="1200" b="1" i="1" kern="1200" dirty="0">
                <a:solidFill>
                  <a:schemeClr val="tx1"/>
                </a:solidFill>
                <a:effectLst/>
                <a:latin typeface="+mn-lt"/>
                <a:ea typeface="+mn-ea"/>
                <a:cs typeface="+mn-cs"/>
              </a:rPr>
              <a:t>CAR</a:t>
            </a:r>
            <a:r>
              <a:rPr lang="en-US" sz="1200" b="1" kern="1200" dirty="0">
                <a:solidFill>
                  <a:schemeClr val="tx1"/>
                </a:solidFill>
                <a:effectLst/>
                <a:latin typeface="+mn-lt"/>
                <a:ea typeface="+mn-ea"/>
                <a:cs typeface="+mn-cs"/>
              </a:rPr>
              <a:t> Survey to consider ideas for recovery literature, service material, and Issue Discussion Topics. Instead of submitting motions for project plans to create specific pieces of service material, recovery literature or IDTs for the 2026 </a:t>
            </a:r>
            <a:r>
              <a:rPr lang="en-US" sz="1200" b="1" i="1" kern="1200" dirty="0">
                <a:solidFill>
                  <a:schemeClr val="tx1"/>
                </a:solidFill>
                <a:effectLst/>
                <a:latin typeface="+mn-lt"/>
                <a:ea typeface="+mn-ea"/>
                <a:cs typeface="+mn-cs"/>
              </a:rPr>
              <a:t>Conference Agenda Report, </a:t>
            </a:r>
            <a:r>
              <a:rPr lang="en-US" sz="1200" b="1" kern="1200" dirty="0">
                <a:solidFill>
                  <a:schemeClr val="tx1"/>
                </a:solidFill>
                <a:effectLst/>
                <a:latin typeface="+mn-lt"/>
                <a:ea typeface="+mn-ea"/>
                <a:cs typeface="+mn-cs"/>
              </a:rPr>
              <a:t>conference participants will submit those ideas for possible inclusion in the 2026 </a:t>
            </a:r>
            <a:r>
              <a:rPr lang="en-US" sz="1200" b="1" i="1" kern="1200" dirty="0">
                <a:solidFill>
                  <a:schemeClr val="tx1"/>
                </a:solidFill>
                <a:effectLst/>
                <a:latin typeface="+mn-lt"/>
                <a:ea typeface="+mn-ea"/>
                <a:cs typeface="+mn-cs"/>
              </a:rPr>
              <a:t>CAR</a:t>
            </a:r>
            <a:r>
              <a:rPr lang="en-US" sz="1200" b="1" kern="1200" dirty="0">
                <a:solidFill>
                  <a:schemeClr val="tx1"/>
                </a:solidFill>
                <a:effectLst/>
                <a:latin typeface="+mn-lt"/>
                <a:ea typeface="+mn-ea"/>
                <a:cs typeface="+mn-cs"/>
              </a:rPr>
              <a:t> survey.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17</a:t>
            </a:fld>
            <a:endParaRPr lang="en-US"/>
          </a:p>
        </p:txBody>
      </p:sp>
    </p:spTree>
    <p:extLst>
      <p:ext uri="{BB962C8B-B14F-4D97-AF65-F5344CB8AC3E}">
        <p14:creationId xmlns:p14="http://schemas.microsoft.com/office/powerpoint/2010/main" val="60457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intent is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To implement a process for all conference participants to collaboratively create a </a:t>
            </a:r>
            <a:r>
              <a:rPr lang="en-US" sz="1200" b="0" i="1" kern="1200" dirty="0">
                <a:solidFill>
                  <a:schemeClr val="tx1"/>
                </a:solidFill>
                <a:effectLst/>
                <a:latin typeface="+mn-lt"/>
                <a:ea typeface="+mn-ea"/>
                <a:cs typeface="+mn-cs"/>
              </a:rPr>
              <a:t>CAR</a:t>
            </a:r>
            <a:r>
              <a:rPr lang="en-US" sz="1200" b="0" kern="1200" dirty="0">
                <a:solidFill>
                  <a:schemeClr val="tx1"/>
                </a:solidFill>
                <a:effectLst/>
                <a:latin typeface="+mn-lt"/>
                <a:ea typeface="+mn-ea"/>
                <a:cs typeface="+mn-cs"/>
              </a:rPr>
              <a:t> survey with all ideas for Fellowship consideration of literature, service materials, and Issue Discussion Topics.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Put simply, this motion asks us to create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collaboratively, and to use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for all ideas for new and revised pieces of literature and service material as well as Issue Discussion Topics. </a:t>
            </a:r>
          </a:p>
          <a:p>
            <a:r>
              <a:rPr lang="en-US" sz="1200" kern="1200" dirty="0">
                <a:solidFill>
                  <a:schemeClr val="tx1"/>
                </a:solidFill>
                <a:effectLst/>
                <a:latin typeface="+mn-lt"/>
                <a:ea typeface="+mn-ea"/>
                <a:cs typeface="+mn-cs"/>
              </a:rPr>
              <a:t>The rationale reads:</a:t>
            </a:r>
          </a:p>
          <a:p>
            <a:r>
              <a:rPr lang="en-US" sz="1200" b="1" kern="1200" dirty="0">
                <a:solidFill>
                  <a:schemeClr val="tx1"/>
                </a:solidFill>
                <a:effectLst/>
                <a:latin typeface="+mn-lt"/>
                <a:ea typeface="+mn-ea"/>
                <a:cs typeface="+mn-cs"/>
              </a:rPr>
              <a:t>Rationale:  </a:t>
            </a:r>
            <a:r>
              <a:rPr lang="en-US" sz="1200" kern="1200" dirty="0">
                <a:solidFill>
                  <a:schemeClr val="tx1"/>
                </a:solidFill>
                <a:effectLst/>
                <a:latin typeface="+mn-lt"/>
                <a:ea typeface="+mn-ea"/>
                <a:cs typeface="+mn-cs"/>
              </a:rPr>
              <a:t>We are proposing a process for conference participants to work together to create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which would contain all of the ideas for literature, service material, and Issue Discussion topics to be considered by the WSC.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process allows any member or service body to forward ideas for consideration for new or revised recovery literature, service material, or Issue Discussion Topics.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18</a:t>
            </a:fld>
            <a:endParaRPr lang="en-US"/>
          </a:p>
        </p:txBody>
      </p:sp>
    </p:spTree>
    <p:extLst>
      <p:ext uri="{BB962C8B-B14F-4D97-AF65-F5344CB8AC3E}">
        <p14:creationId xmlns:p14="http://schemas.microsoft.com/office/powerpoint/2010/main" val="1615231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That can result in lengthy lists of ideas. The proposed revisions to the process keep the doors open for all members to submit ideas, and give conference participants a mechanism to create a more manageably sized final draft of the survey. </a:t>
            </a:r>
          </a:p>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results have helped conference participants determine priorities for NA World Service literature and service material projects and IDT’s since WSC 2016.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allows all ideas about the focus of these projects to be looked at and prioritized side by side. Currently, when the conference passes a regional or zonal motion to create a project plan for a specific piece of literature or service material, that idea gets included in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for potential prioritization by the conference.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19</a:t>
            </a:fld>
            <a:endParaRPr lang="en-US"/>
          </a:p>
        </p:txBody>
      </p:sp>
    </p:spTree>
    <p:extLst>
      <p:ext uri="{BB962C8B-B14F-4D97-AF65-F5344CB8AC3E}">
        <p14:creationId xmlns:p14="http://schemas.microsoft.com/office/powerpoint/2010/main" val="244334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God, grant us the serenity to ACCEPT the things we cannot change, the COURAGE to change the things we can, and the WISDOM to know the difference.</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2</a:t>
            </a:fld>
            <a:endParaRPr lang="en-US"/>
          </a:p>
        </p:txBody>
      </p:sp>
    </p:spTree>
    <p:extLst>
      <p:ext uri="{BB962C8B-B14F-4D97-AF65-F5344CB8AC3E}">
        <p14:creationId xmlns:p14="http://schemas.microsoft.com/office/powerpoint/2010/main" val="2206069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Motion #5 were to pass, those ideas would go directly into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rather than being included in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as separate motions. This allows ideas to be acted on more quickly if prioritized by the conference by being in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immediately rather than the following cycle. (For more information, see the Current Project Process &amp; Status document posted on na.org.) This proposed revision to the process would still allow all members and service bodies to offer ideas, but it builds in more collaboration to create the survey itself. The new process would empower conference participants to collectively create the survey by adding prioritization and approval steps by conference participants before the survey is finalized for inclusion in the </a:t>
            </a:r>
            <a:r>
              <a:rPr lang="en-US" sz="1200" i="1" kern="1200" dirty="0">
                <a:solidFill>
                  <a:schemeClr val="tx1"/>
                </a:solidFill>
                <a:effectLst/>
                <a:latin typeface="+mn-lt"/>
                <a:ea typeface="+mn-ea"/>
                <a:cs typeface="+mn-cs"/>
              </a:rPr>
              <a:t>Conference Agenda Report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20</a:t>
            </a:fld>
            <a:endParaRPr lang="en-US"/>
          </a:p>
        </p:txBody>
      </p:sp>
    </p:spTree>
    <p:extLst>
      <p:ext uri="{BB962C8B-B14F-4D97-AF65-F5344CB8AC3E}">
        <p14:creationId xmlns:p14="http://schemas.microsoft.com/office/powerpoint/2010/main" val="3205435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Thousands of members voice their preferences for literature, service material, and Issue Discussion Topics through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(7,731 in 2023).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is a profoundly inclusive tool: any member of the Fellowship, any group, any service body is able to weigh in on what matters most to them and what should be a priority for the work.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21</a:t>
            </a:fld>
            <a:endParaRPr lang="en-US"/>
          </a:p>
        </p:txBody>
      </p:sp>
    </p:spTree>
    <p:extLst>
      <p:ext uri="{BB962C8B-B14F-4D97-AF65-F5344CB8AC3E}">
        <p14:creationId xmlns:p14="http://schemas.microsoft.com/office/powerpoint/2010/main" val="2087714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it would work is that we would start with a clean slate each cycle and then conference participants would collectively create a new survey. </a:t>
            </a:r>
          </a:p>
          <a:p>
            <a:r>
              <a:rPr lang="en-US" sz="1200" kern="1200" dirty="0">
                <a:solidFill>
                  <a:schemeClr val="tx1"/>
                </a:solidFill>
                <a:effectLst/>
                <a:latin typeface="+mn-lt"/>
                <a:ea typeface="+mn-ea"/>
                <a:cs typeface="+mn-cs"/>
              </a:rPr>
              <a:t>Anyone can submit an idea and then conference participants will prioritize them and condense the list together.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22</a:t>
            </a:fld>
            <a:endParaRPr lang="en-US"/>
          </a:p>
        </p:txBody>
      </p:sp>
    </p:spTree>
    <p:extLst>
      <p:ext uri="{BB962C8B-B14F-4D97-AF65-F5344CB8AC3E}">
        <p14:creationId xmlns:p14="http://schemas.microsoft.com/office/powerpoint/2010/main" val="940591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the interim WSC meeting, the board would mail conference participants the ideas received since WSC 2023 about what to add to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and a link to the 2023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as a reference. </a:t>
            </a:r>
          </a:p>
          <a:p>
            <a:r>
              <a:rPr lang="en-US" sz="1200" kern="1200" dirty="0">
                <a:solidFill>
                  <a:schemeClr val="tx1"/>
                </a:solidFill>
                <a:effectLst/>
                <a:latin typeface="+mn-lt"/>
                <a:ea typeface="+mn-ea"/>
                <a:cs typeface="+mn-cs"/>
              </a:rPr>
              <a:t>All of the ideas for what should go on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would be collected. The ideas can be items people want to carry forward from the 2023 survey or they can be new ideas.</a:t>
            </a:r>
          </a:p>
          <a:p>
            <a:r>
              <a:rPr lang="en-US" sz="1200" kern="1200" dirty="0">
                <a:solidFill>
                  <a:schemeClr val="tx1"/>
                </a:solidFill>
                <a:effectLst/>
                <a:latin typeface="+mn-lt"/>
                <a:ea typeface="+mn-ea"/>
                <a:cs typeface="+mn-cs"/>
              </a:rPr>
              <a:t>All of the ideas would be compiled into one list and then a ballot would be created so that in June or July conference participants can prioritize which items they think should go in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a:t>
            </a:r>
          </a:p>
          <a:p>
            <a:r>
              <a:rPr lang="en-US" sz="1200" kern="1200" dirty="0">
                <a:solidFill>
                  <a:schemeClr val="tx1"/>
                </a:solidFill>
                <a:effectLst/>
                <a:latin typeface="+mn-lt"/>
                <a:ea typeface="+mn-ea"/>
                <a:cs typeface="+mn-cs"/>
              </a:rPr>
              <a:t>Then, at the August conference participant web meeting, participants would discuss the ballot results and come to a collective agreement about what goes in the survey. There may be items that get combined at this point or there may be a need for one more round of balloting. </a:t>
            </a:r>
          </a:p>
          <a:p>
            <a:r>
              <a:rPr lang="en-US" sz="1200" kern="1200" dirty="0">
                <a:solidFill>
                  <a:schemeClr val="tx1"/>
                </a:solidFill>
                <a:effectLst/>
                <a:latin typeface="+mn-lt"/>
                <a:ea typeface="+mn-ea"/>
                <a:cs typeface="+mn-cs"/>
              </a:rPr>
              <a:t>The hope is that this new process results in a shorter, more logical list of items for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and more importantly, that the survey reflects the collective thoughts of the conference as a whole. </a:t>
            </a:r>
          </a:p>
          <a:p>
            <a:r>
              <a:rPr lang="en-US" sz="1200" kern="1200" dirty="0">
                <a:solidFill>
                  <a:schemeClr val="tx1"/>
                </a:solidFill>
                <a:effectLst/>
                <a:latin typeface="+mn-lt"/>
                <a:ea typeface="+mn-ea"/>
                <a:cs typeface="+mn-cs"/>
              </a:rPr>
              <a:t>The motion is asking to try this new process as an experiment for one cycle.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23</a:t>
            </a:fld>
            <a:endParaRPr lang="en-US"/>
          </a:p>
        </p:txBody>
      </p:sp>
    </p:spTree>
    <p:extLst>
      <p:ext uri="{BB962C8B-B14F-4D97-AF65-F5344CB8AC3E}">
        <p14:creationId xmlns:p14="http://schemas.microsoft.com/office/powerpoint/2010/main" val="4193392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board is offering a number of motions on behalf of others. The Human Resource Panel (HRP for short) and the WSC Cofacilitators cannot make motions, but they are well positioned to offer ideas for improvements to the nominations and decision-making processes of the conference. </a:t>
            </a:r>
          </a:p>
          <a:p>
            <a:r>
              <a:rPr lang="en-US" sz="1200" kern="1200" dirty="0">
                <a:solidFill>
                  <a:schemeClr val="tx1"/>
                </a:solidFill>
                <a:effectLst/>
                <a:latin typeface="+mn-lt"/>
                <a:ea typeface="+mn-ea"/>
                <a:cs typeface="+mn-cs"/>
              </a:rPr>
              <a:t>Motions 6 through 9 were framed by the cofacilitators. </a:t>
            </a:r>
          </a:p>
          <a:p>
            <a:r>
              <a:rPr lang="en-US" sz="1200" kern="1200" dirty="0">
                <a:solidFill>
                  <a:schemeClr val="tx1"/>
                </a:solidFill>
                <a:effectLst/>
                <a:latin typeface="+mn-lt"/>
                <a:ea typeface="+mn-ea"/>
                <a:cs typeface="+mn-cs"/>
              </a:rPr>
              <a:t>Motion 6 would change the deadline for amendments from the current deadline of 15 days prior to the WSC to 30 days in advance.  A first draft of amendments would be due 45 days in advance of the WSC.</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24</a:t>
            </a:fld>
            <a:endParaRPr lang="en-US"/>
          </a:p>
        </p:txBody>
      </p:sp>
    </p:spTree>
    <p:extLst>
      <p:ext uri="{BB962C8B-B14F-4D97-AF65-F5344CB8AC3E}">
        <p14:creationId xmlns:p14="http://schemas.microsoft.com/office/powerpoint/2010/main" val="3634053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15 days between the first draft deadline and when the final version is due so that participants have time to work with the cofacilitators to make sure an amendment is conference-ready. It also gives time for participants who are offering similar amendments to work together on their ideas.</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25</a:t>
            </a:fld>
            <a:endParaRPr lang="en-US"/>
          </a:p>
        </p:txBody>
      </p:sp>
    </p:spTree>
    <p:extLst>
      <p:ext uri="{BB962C8B-B14F-4D97-AF65-F5344CB8AC3E}">
        <p14:creationId xmlns:p14="http://schemas.microsoft.com/office/powerpoint/2010/main" val="3132971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deadlines allow time for the amendments to be translated, to be considered by the Fellowship and conference participants, and to do an initial straw poll.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26</a:t>
            </a:fld>
            <a:endParaRPr lang="en-US"/>
          </a:p>
        </p:txBody>
      </p:sp>
    </p:spTree>
    <p:extLst>
      <p:ext uri="{BB962C8B-B14F-4D97-AF65-F5344CB8AC3E}">
        <p14:creationId xmlns:p14="http://schemas.microsoft.com/office/powerpoint/2010/main" val="3693303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Motion 7 is also about amendment deadlines, this time for the </a:t>
            </a:r>
            <a:r>
              <a:rPr lang="en-US" sz="1200" i="1" kern="1200" dirty="0">
                <a:solidFill>
                  <a:schemeClr val="tx1"/>
                </a:solidFill>
                <a:effectLst/>
                <a:latin typeface="+mn-lt"/>
                <a:ea typeface="+mn-ea"/>
                <a:cs typeface="+mn-cs"/>
              </a:rPr>
              <a:t>interim</a:t>
            </a:r>
            <a:r>
              <a:rPr lang="en-US" sz="1200" kern="1200" dirty="0">
                <a:solidFill>
                  <a:schemeClr val="tx1"/>
                </a:solidFill>
                <a:effectLst/>
                <a:latin typeface="+mn-lt"/>
                <a:ea typeface="+mn-ea"/>
                <a:cs typeface="+mn-cs"/>
              </a:rPr>
              <a:t> WSC meeting. Because of the tighter timeline, the proposed deadlines for amendments for the interim meeting are 30 days in advance for the rough draft and 15 days in advance for the final version.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27</a:t>
            </a:fld>
            <a:endParaRPr lang="en-US"/>
          </a:p>
        </p:txBody>
      </p:sp>
    </p:spTree>
    <p:extLst>
      <p:ext uri="{BB962C8B-B14F-4D97-AF65-F5344CB8AC3E}">
        <p14:creationId xmlns:p14="http://schemas.microsoft.com/office/powerpoint/2010/main" val="2621458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Again, it can take time for participants to communicate with the conference cofacilitators to get an amendment conference-ready. </a:t>
            </a:r>
          </a:p>
          <a:p>
            <a:r>
              <a:rPr lang="en-US" sz="1200" kern="1200" dirty="0">
                <a:solidFill>
                  <a:schemeClr val="tx1"/>
                </a:solidFill>
                <a:effectLst/>
                <a:latin typeface="+mn-lt"/>
                <a:ea typeface="+mn-ea"/>
                <a:cs typeface="+mn-cs"/>
              </a:rPr>
              <a:t>And amendments for the interim WSC meeting motions also need to be translated, considered by the Fellowship and conference participants, and included in an initial straw poll.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28</a:t>
            </a:fld>
            <a:endParaRPr lang="en-US"/>
          </a:p>
        </p:txBody>
      </p:sp>
    </p:spTree>
    <p:extLst>
      <p:ext uri="{BB962C8B-B14F-4D97-AF65-F5344CB8AC3E}">
        <p14:creationId xmlns:p14="http://schemas.microsoft.com/office/powerpoint/2010/main" val="447562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Interim WSC Report has a tighter timeline, and so the window for amendment submissions is also shorter. The Interim WSC Report is posted 90 days in advance of the WSC</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29</a:t>
            </a:fld>
            <a:endParaRPr lang="en-US"/>
          </a:p>
        </p:txBody>
      </p:sp>
    </p:spTree>
    <p:extLst>
      <p:ext uri="{BB962C8B-B14F-4D97-AF65-F5344CB8AC3E}">
        <p14:creationId xmlns:p14="http://schemas.microsoft.com/office/powerpoint/2010/main" val="224039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Interim WSC Report contains twelve motions. </a:t>
            </a:r>
          </a:p>
          <a:p>
            <a:r>
              <a:rPr lang="en-US" sz="1200" kern="1200" dirty="0">
                <a:solidFill>
                  <a:schemeClr val="tx1"/>
                </a:solidFill>
                <a:effectLst/>
                <a:latin typeface="+mn-lt"/>
                <a:ea typeface="+mn-ea"/>
                <a:cs typeface="+mn-cs"/>
              </a:rPr>
              <a:t>A number are carry-overs from WSC 2023 that were scheduled to be dealt with on the closing day. </a:t>
            </a:r>
          </a:p>
          <a:p>
            <a:r>
              <a:rPr lang="en-US" sz="1200" kern="1200" dirty="0">
                <a:solidFill>
                  <a:schemeClr val="tx1"/>
                </a:solidFill>
                <a:effectLst/>
                <a:latin typeface="+mn-lt"/>
                <a:ea typeface="+mn-ea"/>
                <a:cs typeface="+mn-cs"/>
              </a:rPr>
              <a:t>A couple are legally necessary—the one-year NAWS budget and the renewal of the travel policy. </a:t>
            </a:r>
          </a:p>
          <a:p>
            <a:r>
              <a:rPr lang="en-US" sz="1200" kern="1200" dirty="0">
                <a:solidFill>
                  <a:schemeClr val="tx1"/>
                </a:solidFill>
                <a:effectLst/>
                <a:latin typeface="+mn-lt"/>
                <a:ea typeface="+mn-ea"/>
                <a:cs typeface="+mn-cs"/>
              </a:rPr>
              <a:t>Some of the motions are intended to make the WSC 2026 meeting smoother and hopefully clear up time and space at the 2026 WSC for more discussion.</a:t>
            </a:r>
          </a:p>
          <a:p>
            <a:r>
              <a:rPr lang="en-US" sz="1200" kern="1200" dirty="0">
                <a:solidFill>
                  <a:schemeClr val="tx1"/>
                </a:solidFill>
                <a:effectLst/>
                <a:latin typeface="+mn-lt"/>
                <a:ea typeface="+mn-ea"/>
                <a:cs typeface="+mn-cs"/>
              </a:rPr>
              <a:t>The board chose to wait for the full WSC meeting to address things like </a:t>
            </a:r>
            <a:r>
              <a:rPr lang="en-US" sz="1200" i="1" kern="1200" dirty="0">
                <a:solidFill>
                  <a:schemeClr val="tx1"/>
                </a:solidFill>
                <a:effectLst/>
                <a:latin typeface="+mn-lt"/>
                <a:ea typeface="+mn-ea"/>
                <a:cs typeface="+mn-cs"/>
              </a:rPr>
              <a:t>The Loner</a:t>
            </a:r>
            <a:r>
              <a:rPr lang="en-US" sz="1200" kern="1200" dirty="0">
                <a:solidFill>
                  <a:schemeClr val="tx1"/>
                </a:solidFill>
                <a:effectLst/>
                <a:latin typeface="+mn-lt"/>
                <a:ea typeface="+mn-ea"/>
                <a:cs typeface="+mn-cs"/>
              </a:rPr>
              <a:t> revision because the 2026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has wider Fellowship distribution. </a:t>
            </a:r>
          </a:p>
          <a:p>
            <a:r>
              <a:rPr lang="en-US" sz="1200" kern="1200" dirty="0">
                <a:solidFill>
                  <a:schemeClr val="tx1"/>
                </a:solidFill>
                <a:effectLst/>
                <a:latin typeface="+mn-lt"/>
                <a:ea typeface="+mn-ea"/>
                <a:cs typeface="+mn-cs"/>
              </a:rPr>
              <a:t>Technically all 12 motions in the Interim Report could be considered CAT motions (the board votes on CAT motions), but in an effort to keep processes simple for this first interim WSC meeting, the board has decided to treat all 12 motions like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motions with delegates only voting and polling.</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3</a:t>
            </a:fld>
            <a:endParaRPr lang="en-US"/>
          </a:p>
        </p:txBody>
      </p:sp>
    </p:spTree>
    <p:extLst>
      <p:ext uri="{BB962C8B-B14F-4D97-AF65-F5344CB8AC3E}">
        <p14:creationId xmlns:p14="http://schemas.microsoft.com/office/powerpoint/2010/main" val="2207418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Motion 8 offers a definition of amendments to be included in </a:t>
            </a:r>
            <a:r>
              <a:rPr lang="en-US" sz="1200" i="1" kern="1200" dirty="0">
                <a:solidFill>
                  <a:schemeClr val="tx1"/>
                </a:solidFill>
                <a:effectLst/>
                <a:latin typeface="+mn-lt"/>
                <a:ea typeface="+mn-ea"/>
                <a:cs typeface="+mn-cs"/>
              </a:rPr>
              <a:t>A Guide to World Services</a:t>
            </a:r>
            <a:r>
              <a:rPr lang="en-US" sz="1200" kern="1200" dirty="0">
                <a:solidFill>
                  <a:schemeClr val="tx1"/>
                </a:solidFill>
                <a:effectLst/>
                <a:latin typeface="+mn-lt"/>
                <a:ea typeface="+mn-ea"/>
                <a:cs typeface="+mn-cs"/>
              </a:rPr>
              <a:t>. The motion reads:  </a:t>
            </a:r>
          </a:p>
          <a:p>
            <a:r>
              <a:rPr lang="en-US" sz="1200" b="1" kern="1200" dirty="0">
                <a:solidFill>
                  <a:schemeClr val="tx1"/>
                </a:solidFill>
                <a:effectLst/>
                <a:latin typeface="+mn-lt"/>
                <a:ea typeface="+mn-ea"/>
                <a:cs typeface="+mn-cs"/>
              </a:rPr>
              <a:t>To add the following language defining amendments to the </a:t>
            </a:r>
            <a:r>
              <a:rPr lang="en-US" sz="1200" b="1" i="1" kern="1200" dirty="0">
                <a:solidFill>
                  <a:schemeClr val="tx1"/>
                </a:solidFill>
                <a:effectLst/>
                <a:latin typeface="+mn-lt"/>
                <a:ea typeface="+mn-ea"/>
                <a:cs typeface="+mn-cs"/>
              </a:rPr>
              <a:t>CAR</a:t>
            </a:r>
            <a:r>
              <a:rPr lang="en-US" sz="1200" b="1" kern="1200" dirty="0">
                <a:solidFill>
                  <a:schemeClr val="tx1"/>
                </a:solidFill>
                <a:effectLst/>
                <a:latin typeface="+mn-lt"/>
                <a:ea typeface="+mn-ea"/>
                <a:cs typeface="+mn-cs"/>
              </a:rPr>
              <a:t> &amp; CAT-related paragraphs in </a:t>
            </a:r>
            <a:r>
              <a:rPr lang="en-US" sz="1200" b="1" i="1" kern="1200" dirty="0">
                <a:solidFill>
                  <a:schemeClr val="tx1"/>
                </a:solidFill>
                <a:effectLst/>
                <a:latin typeface="+mn-lt"/>
                <a:ea typeface="+mn-ea"/>
                <a:cs typeface="+mn-cs"/>
              </a:rPr>
              <a:t>GWSNA</a:t>
            </a:r>
            <a:r>
              <a:rPr lang="en-US" sz="1200" b="1" kern="1200" dirty="0">
                <a:solidFill>
                  <a:schemeClr val="tx1"/>
                </a:solidFill>
                <a:effectLst/>
                <a:latin typeface="+mn-lt"/>
                <a:ea typeface="+mn-ea"/>
                <a:cs typeface="+mn-cs"/>
              </a:rPr>
              <a:t>: (Pg. 13 &amp; 14)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amendment to a motion is a change or addition designed to improve the motion.</a:t>
            </a:r>
            <a:r>
              <a:rPr lang="en-US" sz="1200" u="sng" kern="1200" dirty="0">
                <a:solidFill>
                  <a:schemeClr val="tx1"/>
                </a:solidFill>
                <a:effectLst/>
                <a:latin typeface="+mn-lt"/>
                <a:ea typeface="+mn-ea"/>
                <a:cs typeface="+mn-cs"/>
              </a:rPr>
              <a:t> The purpose of an amendment is to refine a motion to move the Fellowship closer toward consensus. An amendment should clarify, add, or subtract language that keeps the motion consistent with its intent. An amendment shall not replace a motion or introduce a substitute or contrary motion. A motion to split or divide a motion is an amendment to the motion.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30</a:t>
            </a:fld>
            <a:endParaRPr lang="en-US"/>
          </a:p>
        </p:txBody>
      </p:sp>
    </p:spTree>
    <p:extLst>
      <p:ext uri="{BB962C8B-B14F-4D97-AF65-F5344CB8AC3E}">
        <p14:creationId xmlns:p14="http://schemas.microsoft.com/office/powerpoint/2010/main" val="3318099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GWSNA</a:t>
            </a:r>
            <a:r>
              <a:rPr lang="en-US" sz="1200" kern="1200" dirty="0">
                <a:solidFill>
                  <a:schemeClr val="tx1"/>
                </a:solidFill>
                <a:effectLst/>
                <a:latin typeface="+mn-lt"/>
                <a:ea typeface="+mn-ea"/>
                <a:cs typeface="+mn-cs"/>
              </a:rPr>
              <a:t> has very little explanation of what an amendment is, and this motion aims to expand the explanation. Amendments can help clarify or enhance motions, but the spirit of an amendment shouldn’t be to change the outcome or intent of a motion. If someone is against a motion, they should simply vote con.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31</a:t>
            </a:fld>
            <a:endParaRPr lang="en-US"/>
          </a:p>
        </p:txBody>
      </p:sp>
    </p:spTree>
    <p:extLst>
      <p:ext uri="{BB962C8B-B14F-4D97-AF65-F5344CB8AC3E}">
        <p14:creationId xmlns:p14="http://schemas.microsoft.com/office/powerpoint/2010/main" val="3841070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Motion 9 would also revise language in </a:t>
            </a:r>
            <a:r>
              <a:rPr lang="en-US" sz="1200" i="1" kern="1200" dirty="0">
                <a:solidFill>
                  <a:schemeClr val="tx1"/>
                </a:solidFill>
                <a:effectLst/>
                <a:latin typeface="+mn-lt"/>
                <a:ea typeface="+mn-ea"/>
                <a:cs typeface="+mn-cs"/>
              </a:rPr>
              <a:t>A Guide to World Services in NA</a:t>
            </a:r>
            <a:r>
              <a:rPr lang="en-US" sz="1200" kern="1200" dirty="0">
                <a:solidFill>
                  <a:schemeClr val="tx1"/>
                </a:solidFill>
                <a:effectLst/>
                <a:latin typeface="+mn-lt"/>
                <a:ea typeface="+mn-ea"/>
                <a:cs typeface="+mn-cs"/>
              </a:rPr>
              <a:t>. The proposed changes are on the screen.  If the motion passes, the revised language would read:</a:t>
            </a:r>
          </a:p>
          <a:p>
            <a:r>
              <a:rPr lang="en-US" sz="1200" kern="1200" dirty="0">
                <a:solidFill>
                  <a:schemeClr val="tx1"/>
                </a:solidFill>
                <a:effectLst/>
                <a:latin typeface="+mn-lt"/>
                <a:ea typeface="+mn-ea"/>
                <a:cs typeface="+mn-cs"/>
              </a:rPr>
              <a:t>The Conference may decide to replace or amend motions that have been presented based on prior discussions. When the motion is presented, the </a:t>
            </a:r>
            <a:r>
              <a:rPr lang="en-US" sz="1200" u="sng" kern="1200" dirty="0">
                <a:solidFill>
                  <a:schemeClr val="tx1"/>
                </a:solidFill>
                <a:effectLst/>
                <a:latin typeface="+mn-lt"/>
                <a:ea typeface="+mn-ea"/>
                <a:cs typeface="+mn-cs"/>
              </a:rPr>
              <a:t>WSC Co</a:t>
            </a:r>
            <a:r>
              <a:rPr lang="en-US" sz="1200" kern="1200" dirty="0">
                <a:solidFill>
                  <a:schemeClr val="tx1"/>
                </a:solidFill>
                <a:effectLst/>
                <a:latin typeface="+mn-lt"/>
                <a:ea typeface="+mn-ea"/>
                <a:cs typeface="+mn-cs"/>
              </a:rPr>
              <a:t>facilitator may </a:t>
            </a:r>
            <a:r>
              <a:rPr lang="en-US" sz="1200" strike="dblStrike" kern="1200" dirty="0">
                <a:solidFill>
                  <a:schemeClr val="tx1"/>
                </a:solidFill>
                <a:effectLst/>
                <a:latin typeface="+mn-lt"/>
                <a:ea typeface="+mn-ea"/>
                <a:cs typeface="+mn-cs"/>
              </a:rPr>
              <a:t>recognize any participant</a:t>
            </a:r>
            <a:r>
              <a:rPr lang="en-US" sz="1200" kern="1200" dirty="0">
                <a:solidFill>
                  <a:schemeClr val="tx1"/>
                </a:solidFill>
                <a:effectLst/>
                <a:latin typeface="+mn-lt"/>
                <a:ea typeface="+mn-ea"/>
                <a:cs typeface="+mn-cs"/>
              </a:rPr>
              <a:t> offer</a:t>
            </a:r>
            <a:r>
              <a:rPr lang="en-US" sz="1200" strike="dblStrike" kern="1200" dirty="0">
                <a:solidFill>
                  <a:schemeClr val="tx1"/>
                </a:solidFill>
                <a:effectLst/>
                <a:latin typeface="+mn-lt"/>
                <a:ea typeface="+mn-ea"/>
                <a:cs typeface="+mn-cs"/>
              </a:rPr>
              <a:t>ing</a:t>
            </a:r>
            <a:r>
              <a:rPr lang="en-US" sz="1200" kern="1200" dirty="0">
                <a:solidFill>
                  <a:schemeClr val="tx1"/>
                </a:solidFill>
                <a:effectLst/>
                <a:latin typeface="+mn-lt"/>
                <a:ea typeface="+mn-ea"/>
                <a:cs typeface="+mn-cs"/>
              </a:rPr>
              <a:t> a replacement or amendment, or offer a suggestion to the Conference </a:t>
            </a:r>
            <a:r>
              <a:rPr lang="en-US" sz="1200" u="sng" kern="1200" dirty="0">
                <a:solidFill>
                  <a:schemeClr val="tx1"/>
                </a:solidFill>
                <a:effectLst/>
                <a:latin typeface="+mn-lt"/>
                <a:ea typeface="+mn-ea"/>
                <a:cs typeface="+mn-cs"/>
              </a:rPr>
              <a:t>during the discussion of a motion</a:t>
            </a:r>
            <a:r>
              <a:rPr lang="en-US" sz="1200" kern="1200" dirty="0">
                <a:solidFill>
                  <a:schemeClr val="tx1"/>
                </a:solidFill>
                <a:effectLst/>
                <a:latin typeface="+mn-lt"/>
                <a:ea typeface="+mn-ea"/>
                <a:cs typeface="+mn-cs"/>
              </a:rPr>
              <a:t>. If supported by two-thirds of the Conference, the replacement/amendment will be accepted. The </a:t>
            </a:r>
            <a:r>
              <a:rPr lang="en-US" sz="1200" u="sng" kern="1200" dirty="0">
                <a:solidFill>
                  <a:schemeClr val="tx1"/>
                </a:solidFill>
                <a:effectLst/>
                <a:latin typeface="+mn-lt"/>
                <a:ea typeface="+mn-ea"/>
                <a:cs typeface="+mn-cs"/>
              </a:rPr>
              <a:t>WSC Co-</a:t>
            </a:r>
            <a:r>
              <a:rPr lang="en-US" sz="1200" kern="1200" dirty="0">
                <a:solidFill>
                  <a:schemeClr val="tx1"/>
                </a:solidFill>
                <a:effectLst/>
                <a:latin typeface="+mn-lt"/>
                <a:ea typeface="+mn-ea"/>
                <a:cs typeface="+mn-cs"/>
              </a:rPr>
              <a:t>facilitator may interrupt this simplified process at any time they believe such action is warranted.</a:t>
            </a:r>
          </a:p>
          <a:p>
            <a:r>
              <a:rPr lang="en-US" sz="1200" kern="1200" dirty="0">
                <a:solidFill>
                  <a:schemeClr val="tx1"/>
                </a:solidFill>
                <a:effectLst/>
                <a:latin typeface="+mn-lt"/>
                <a:ea typeface="+mn-ea"/>
                <a:cs typeface="+mn-cs"/>
              </a:rPr>
              <a:t>Motion 9 is about amendments or replacement motions being introduced </a:t>
            </a:r>
            <a:r>
              <a:rPr lang="en-US" sz="1200" u="sng" kern="1200" dirty="0">
                <a:solidFill>
                  <a:schemeClr val="tx1"/>
                </a:solidFill>
                <a:effectLst/>
                <a:latin typeface="+mn-lt"/>
                <a:ea typeface="+mn-ea"/>
                <a:cs typeface="+mn-cs"/>
              </a:rPr>
              <a:t>during floor discussions</a:t>
            </a:r>
            <a:r>
              <a:rPr lang="en-US" sz="1200" kern="1200" dirty="0">
                <a:solidFill>
                  <a:schemeClr val="tx1"/>
                </a:solidFill>
                <a:effectLst/>
                <a:latin typeface="+mn-lt"/>
                <a:ea typeface="+mn-ea"/>
                <a:cs typeface="+mn-cs"/>
              </a:rPr>
              <a:t> at the WSC. Conference participants can still propose amendments before the deadline prior to the WSC.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32</a:t>
            </a:fld>
            <a:endParaRPr lang="en-US"/>
          </a:p>
        </p:txBody>
      </p:sp>
    </p:spTree>
    <p:extLst>
      <p:ext uri="{BB962C8B-B14F-4D97-AF65-F5344CB8AC3E}">
        <p14:creationId xmlns:p14="http://schemas.microsoft.com/office/powerpoint/2010/main" val="3568695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intent explains, these changes to the text in </a:t>
            </a:r>
            <a:r>
              <a:rPr lang="en-US" sz="1200" i="1" kern="1200" dirty="0">
                <a:solidFill>
                  <a:schemeClr val="tx1"/>
                </a:solidFill>
                <a:effectLst/>
                <a:latin typeface="+mn-lt"/>
                <a:ea typeface="+mn-ea"/>
                <a:cs typeface="+mn-cs"/>
              </a:rPr>
              <a:t>A Guide to World Services</a:t>
            </a:r>
            <a:r>
              <a:rPr lang="en-US" sz="1200" kern="1200" dirty="0">
                <a:solidFill>
                  <a:schemeClr val="tx1"/>
                </a:solidFill>
                <a:effectLst/>
                <a:latin typeface="+mn-lt"/>
                <a:ea typeface="+mn-ea"/>
                <a:cs typeface="+mn-cs"/>
              </a:rPr>
              <a:t> would actually mirror practices that are already in place. </a:t>
            </a:r>
          </a:p>
          <a:p>
            <a:r>
              <a:rPr lang="en-US" sz="1200" kern="1200" dirty="0">
                <a:solidFill>
                  <a:schemeClr val="tx1"/>
                </a:solidFill>
                <a:effectLst/>
                <a:latin typeface="+mn-lt"/>
                <a:ea typeface="+mn-ea"/>
                <a:cs typeface="+mn-cs"/>
              </a:rPr>
              <a:t>At times when business gets bogged down at the WSC, discussion may reveal a way to refine a motion that would bring the body into consensus. Current practice is not to allow members of the body to make amendments or replacement motions during session.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33</a:t>
            </a:fld>
            <a:endParaRPr lang="en-US"/>
          </a:p>
        </p:txBody>
      </p:sp>
    </p:spTree>
    <p:extLst>
      <p:ext uri="{BB962C8B-B14F-4D97-AF65-F5344CB8AC3E}">
        <p14:creationId xmlns:p14="http://schemas.microsoft.com/office/powerpoint/2010/main" val="941521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Motion 9 would empower the cofacilitators to be the vehicle to offer an amendment or replacement motion, allowing them to gauge the body and guide the process more effectively towards consensus. This took place at WSC 2020.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34</a:t>
            </a:fld>
            <a:endParaRPr lang="en-US"/>
          </a:p>
        </p:txBody>
      </p:sp>
    </p:spTree>
    <p:extLst>
      <p:ext uri="{BB962C8B-B14F-4D97-AF65-F5344CB8AC3E}">
        <p14:creationId xmlns:p14="http://schemas.microsoft.com/office/powerpoint/2010/main" val="2496570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rationale explains. While this type of intervention may not be common, a discussion-based conference rooted in CBDM should have a mechanism to evolve a motion based on the discussion of the body.</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35</a:t>
            </a:fld>
            <a:endParaRPr lang="en-US"/>
          </a:p>
        </p:txBody>
      </p:sp>
    </p:spTree>
    <p:extLst>
      <p:ext uri="{BB962C8B-B14F-4D97-AF65-F5344CB8AC3E}">
        <p14:creationId xmlns:p14="http://schemas.microsoft.com/office/powerpoint/2010/main" val="2352799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two motions the board is making on behalf of the Human Resource Panel, or HRP. Both of these motions reflect processes that were used at the last conference. These motions would put those current practices into policy. </a:t>
            </a:r>
          </a:p>
          <a:p>
            <a:r>
              <a:rPr lang="en-US" sz="1200" kern="1200" dirty="0">
                <a:solidFill>
                  <a:schemeClr val="tx1"/>
                </a:solidFill>
                <a:effectLst/>
                <a:latin typeface="+mn-lt"/>
                <a:ea typeface="+mn-ea"/>
                <a:cs typeface="+mn-cs"/>
              </a:rPr>
              <a:t>Motion 10 would require each candidate for nomination to a World Services position to have a recommendation submitted to the HRP from a region, zone, or the World Board. That’s known as an RBZ for short—which stands for region, board, zone. </a:t>
            </a:r>
          </a:p>
          <a:p>
            <a:r>
              <a:rPr lang="en-US" sz="1200" kern="1200" dirty="0">
                <a:solidFill>
                  <a:schemeClr val="tx1"/>
                </a:solidFill>
                <a:effectLst/>
                <a:latin typeface="+mn-lt"/>
                <a:ea typeface="+mn-ea"/>
                <a:cs typeface="+mn-cs"/>
              </a:rPr>
              <a:t>As the rationale for this motion explains, the vast majority of elected candidates have had an RBZ recommendation. By the time elections take place at WSC 2026, it will have been 20 years since a direct nomination from a conference participant resulted in an election.</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36</a:t>
            </a:fld>
            <a:endParaRPr lang="en-US"/>
          </a:p>
        </p:txBody>
      </p:sp>
    </p:spTree>
    <p:extLst>
      <p:ext uri="{BB962C8B-B14F-4D97-AF65-F5344CB8AC3E}">
        <p14:creationId xmlns:p14="http://schemas.microsoft.com/office/powerpoint/2010/main" val="2399516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Motion 11 is related. If Motion 10 passes, Motion 11 asks to repurpose the World Pool to retain information on candidates forwarded through the RBZ process.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37</a:t>
            </a:fld>
            <a:endParaRPr lang="en-US"/>
          </a:p>
        </p:txBody>
      </p:sp>
    </p:spTree>
    <p:extLst>
      <p:ext uri="{BB962C8B-B14F-4D97-AF65-F5344CB8AC3E}">
        <p14:creationId xmlns:p14="http://schemas.microsoft.com/office/powerpoint/2010/main" val="2722700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with Motion 10, Motion 11 would change written policy to match existing practices. The HRP did not use the World Pool to source candidates for nomination at the last WSC, and instead relied on RBZ recommendations.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38</a:t>
            </a:fld>
            <a:endParaRPr lang="en-US"/>
          </a:p>
        </p:txBody>
      </p:sp>
    </p:spTree>
    <p:extLst>
      <p:ext uri="{BB962C8B-B14F-4D97-AF65-F5344CB8AC3E}">
        <p14:creationId xmlns:p14="http://schemas.microsoft.com/office/powerpoint/2010/main" val="651337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Motion 12 </a:t>
            </a:r>
            <a:r>
              <a:rPr lang="en-US" sz="1200" b="1" kern="1200" dirty="0">
                <a:solidFill>
                  <a:schemeClr val="tx1"/>
                </a:solidFill>
                <a:effectLst/>
                <a:latin typeface="+mn-lt"/>
                <a:ea typeface="+mn-ea"/>
                <a:cs typeface="+mn-cs"/>
              </a:rPr>
              <a:t>To not utilize a seating workgroup for the 2023–2026 cycle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This is another motion that asks the conference to try something as an experiment for one cycle. </a:t>
            </a:r>
          </a:p>
          <a:p>
            <a:r>
              <a:rPr lang="en-US" sz="1200" kern="1200" dirty="0">
                <a:solidFill>
                  <a:schemeClr val="tx1"/>
                </a:solidFill>
                <a:effectLst/>
                <a:latin typeface="+mn-lt"/>
                <a:ea typeface="+mn-ea"/>
                <a:cs typeface="+mn-cs"/>
              </a:rPr>
              <a:t>The seating application process described in </a:t>
            </a:r>
            <a:r>
              <a:rPr lang="en-US" sz="1200" i="1" kern="1200" dirty="0">
                <a:solidFill>
                  <a:schemeClr val="tx1"/>
                </a:solidFill>
                <a:effectLst/>
                <a:latin typeface="+mn-lt"/>
                <a:ea typeface="+mn-ea"/>
                <a:cs typeface="+mn-cs"/>
              </a:rPr>
              <a:t>A Guide to World Services</a:t>
            </a:r>
            <a:r>
              <a:rPr lang="en-US" sz="1200" kern="1200" dirty="0">
                <a:solidFill>
                  <a:schemeClr val="tx1"/>
                </a:solidFill>
                <a:effectLst/>
                <a:latin typeface="+mn-lt"/>
                <a:ea typeface="+mn-ea"/>
                <a:cs typeface="+mn-cs"/>
              </a:rPr>
              <a:t> would not change except that a workgroup would not be making recommendations to the World Board.</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39</a:t>
            </a:fld>
            <a:endParaRPr lang="en-US"/>
          </a:p>
        </p:txBody>
      </p:sp>
    </p:spTree>
    <p:extLst>
      <p:ext uri="{BB962C8B-B14F-4D97-AF65-F5344CB8AC3E}">
        <p14:creationId xmlns:p14="http://schemas.microsoft.com/office/powerpoint/2010/main" val="3195724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GWSNA</a:t>
            </a:r>
            <a:r>
              <a:rPr lang="en-US" sz="1200" kern="1200" dirty="0">
                <a:solidFill>
                  <a:schemeClr val="tx1"/>
                </a:solidFill>
                <a:effectLst/>
                <a:latin typeface="+mn-lt"/>
                <a:ea typeface="+mn-ea"/>
                <a:cs typeface="+mn-cs"/>
              </a:rPr>
              <a:t> says very little about the Interim meeting. Beyond dates and deadlines, it simply says this:</a:t>
            </a:r>
          </a:p>
          <a:p>
            <a:r>
              <a:rPr lang="en-US" sz="1200" b="1" i="1" kern="1200" dirty="0">
                <a:solidFill>
                  <a:schemeClr val="tx1"/>
                </a:solidFill>
                <a:effectLst/>
                <a:latin typeface="+mn-lt"/>
                <a:ea typeface="+mn-ea"/>
                <a:cs typeface="+mn-cs"/>
              </a:rPr>
              <a:t>The Interim Virtual WSC Report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Decisions that are legally necessary and those that conference participants choose to address will be posted on na.org 90 days in advance of the Interim WSC meeting.  All voting conference participants will be polled to choose the items they wish to address.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the first </a:t>
            </a:r>
            <a:r>
              <a:rPr lang="en-US" sz="1200" i="1" kern="1200" dirty="0">
                <a:solidFill>
                  <a:schemeClr val="tx1"/>
                </a:solidFill>
                <a:effectLst/>
                <a:latin typeface="+mn-lt"/>
                <a:ea typeface="+mn-ea"/>
                <a:cs typeface="+mn-cs"/>
              </a:rPr>
              <a:t>deliberate</a:t>
            </a:r>
            <a:r>
              <a:rPr lang="en-US" sz="1200" kern="1200" dirty="0">
                <a:solidFill>
                  <a:schemeClr val="tx1"/>
                </a:solidFill>
                <a:effectLst/>
                <a:latin typeface="+mn-lt"/>
                <a:ea typeface="+mn-ea"/>
                <a:cs typeface="+mn-cs"/>
              </a:rPr>
              <a:t> three-year cycle and interim WSC meeting. Conference participants need to build a common understanding of the three-year cycle. The board has had many conversations about what a three-year cycle and interim WSC might look like and has tried to keep CPs informed every step of the way so that we can build this new system together.</a:t>
            </a:r>
          </a:p>
          <a:p>
            <a:r>
              <a:rPr lang="en-US" sz="1200" kern="1200" dirty="0">
                <a:solidFill>
                  <a:schemeClr val="tx1"/>
                </a:solidFill>
                <a:effectLst/>
                <a:latin typeface="+mn-lt"/>
                <a:ea typeface="+mn-ea"/>
                <a:cs typeface="+mn-cs"/>
              </a:rPr>
              <a:t>Once the conference has more experience with an interim meeting and more of a consensus about what seems to work, we can clarify the description in </a:t>
            </a:r>
            <a:r>
              <a:rPr lang="en-US" sz="1200" i="1" kern="1200" dirty="0">
                <a:solidFill>
                  <a:schemeClr val="tx1"/>
                </a:solidFill>
                <a:effectLst/>
                <a:latin typeface="+mn-lt"/>
                <a:ea typeface="+mn-ea"/>
                <a:cs typeface="+mn-cs"/>
              </a:rPr>
              <a:t>GWSNA</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idea is to use the time to help shape the strategic plan and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survey. Hopefully motions can be decided on relatively quickly and the rest of the interim WSC can be spent on the strategic plan.</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4</a:t>
            </a:fld>
            <a:endParaRPr lang="en-US"/>
          </a:p>
        </p:txBody>
      </p:sp>
    </p:spTree>
    <p:extLst>
      <p:ext uri="{BB962C8B-B14F-4D97-AF65-F5344CB8AC3E}">
        <p14:creationId xmlns:p14="http://schemas.microsoft.com/office/powerpoint/2010/main" val="1525334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same information would be gathered from regions requesting seating, and would be included in the Conference Approval Track, but a workgroup would not be created to review all of the information and make recommendations to the board. </a:t>
            </a:r>
          </a:p>
          <a:p>
            <a:r>
              <a:rPr lang="en-US" sz="1200" kern="1200" dirty="0">
                <a:solidFill>
                  <a:schemeClr val="tx1"/>
                </a:solidFill>
                <a:effectLst/>
                <a:latin typeface="+mn-lt"/>
                <a:ea typeface="+mn-ea"/>
                <a:cs typeface="+mn-cs"/>
              </a:rPr>
              <a:t>The workgroup’s recommendations have not been consistently taken by the board. The information from the requesting regions themselves seems to be the most influential in the conference’s decisions.</a:t>
            </a:r>
          </a:p>
          <a:p>
            <a:r>
              <a:rPr lang="en-US" sz="1200" kern="1200" dirty="0">
                <a:solidFill>
                  <a:schemeClr val="tx1"/>
                </a:solidFill>
                <a:effectLst/>
                <a:latin typeface="+mn-lt"/>
                <a:ea typeface="+mn-ea"/>
                <a:cs typeface="+mn-cs"/>
              </a:rPr>
              <a:t>In 2023, for instance, five regions requested seating. The workgroup recommended seating four of the regions. The board did not offer any motions to seat regions. The conference decided to seat all five regions. </a:t>
            </a:r>
          </a:p>
          <a:p>
            <a:r>
              <a:rPr lang="en-US" sz="1200" kern="1200" dirty="0">
                <a:solidFill>
                  <a:schemeClr val="tx1"/>
                </a:solidFill>
                <a:effectLst/>
                <a:latin typeface="+mn-lt"/>
                <a:ea typeface="+mn-ea"/>
                <a:cs typeface="+mn-cs"/>
              </a:rPr>
              <a:t>Creating a workgroup just doesn’t seem like an effective use of resources.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That’s the last of the proposed motions. Following are updates about some of World Services Recent activity.</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40</a:t>
            </a:fld>
            <a:endParaRPr lang="en-US"/>
          </a:p>
        </p:txBody>
      </p:sp>
    </p:spTree>
    <p:extLst>
      <p:ext uri="{BB962C8B-B14F-4D97-AF65-F5344CB8AC3E}">
        <p14:creationId xmlns:p14="http://schemas.microsoft.com/office/powerpoint/2010/main" val="3702089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should you do now?  Take this information back to your groups, discuss it, and tell us your group conscience by voting on the 12 motions. </a:t>
            </a:r>
          </a:p>
          <a:p>
            <a:r>
              <a:rPr lang="en-US" dirty="0"/>
              <a:t>To vote please use the electronic tally sheet that is available on our Colorado Regional website, nacolorado.org.</a:t>
            </a:r>
          </a:p>
          <a:p>
            <a:endParaRPr lang="en-US" dirty="0"/>
          </a:p>
          <a:p>
            <a:endParaRPr lang="en-US" dirty="0"/>
          </a:p>
          <a:p>
            <a:r>
              <a:rPr lang="en-US" dirty="0"/>
              <a:t>Paste site address in the chat</a:t>
            </a:r>
          </a:p>
          <a:p>
            <a:r>
              <a:rPr lang="en-US" dirty="0"/>
              <a:t>https://nacolorado.org/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41</a:t>
            </a:fld>
            <a:endParaRPr lang="en-US"/>
          </a:p>
        </p:txBody>
      </p:sp>
    </p:spTree>
    <p:extLst>
      <p:ext uri="{BB962C8B-B14F-4D97-AF65-F5344CB8AC3E}">
        <p14:creationId xmlns:p14="http://schemas.microsoft.com/office/powerpoint/2010/main" val="1876566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Have a member of your group, probably the GSR or groups secretary, fill out the tally sheet for the group.  Please indicate the name of the group you are filling it out for and the area that group is in.</a:t>
            </a:r>
          </a:p>
          <a:p>
            <a:endParaRPr lang="en-US" dirty="0"/>
          </a:p>
          <a:p>
            <a:endParaRPr lang="en-US" dirty="0"/>
          </a:p>
          <a:p>
            <a:r>
              <a:rPr lang="en-US" dirty="0"/>
              <a:t>If someone asks here is the direct link to the form</a:t>
            </a:r>
          </a:p>
          <a:p>
            <a:r>
              <a:rPr lang="en-US" dirty="0"/>
              <a:t>https://docs.google.com/forms/d/e/1FAIpQLScWrkRxIMMx5sdCCshcZpr2Sg3DX5VRVjgTdSomqa4JNHWBsA/viewform?vc=0&amp;c=0&amp;w=1&amp;flr=0</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42</a:t>
            </a:fld>
            <a:endParaRPr lang="en-US"/>
          </a:p>
        </p:txBody>
      </p:sp>
    </p:spTree>
    <p:extLst>
      <p:ext uri="{BB962C8B-B14F-4D97-AF65-F5344CB8AC3E}">
        <p14:creationId xmlns:p14="http://schemas.microsoft.com/office/powerpoint/2010/main" val="1770341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motion you can vote Yes, in favor of the motion, No, against the motion, or Abstain if you do not want to vote on on that motion. </a:t>
            </a:r>
          </a:p>
          <a:p>
            <a:r>
              <a:rPr lang="en-US" dirty="0"/>
              <a:t>You can add comments on each motion if you have feedback or questions.  </a:t>
            </a:r>
          </a:p>
          <a:p>
            <a:r>
              <a:rPr lang="en-US" dirty="0"/>
              <a:t>We will try to address these in the February 23</a:t>
            </a:r>
            <a:r>
              <a:rPr lang="en-US" baseline="30000" dirty="0"/>
              <a:t>rd</a:t>
            </a:r>
            <a:r>
              <a:rPr lang="en-US" dirty="0"/>
              <a:t> 10am meeting when we review the results of the tally.</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43</a:t>
            </a:fld>
            <a:endParaRPr lang="en-US"/>
          </a:p>
        </p:txBody>
      </p:sp>
    </p:spTree>
    <p:extLst>
      <p:ext uri="{BB962C8B-B14F-4D97-AF65-F5344CB8AC3E}">
        <p14:creationId xmlns:p14="http://schemas.microsoft.com/office/powerpoint/2010/main" val="18954982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coming today. Again, if you have any questions, send them to </a:t>
            </a:r>
            <a:r>
              <a:rPr lang="en-US" sz="1200" u="sng" kern="1200" dirty="0">
                <a:solidFill>
                  <a:schemeClr val="tx1"/>
                </a:solidFill>
                <a:effectLst/>
                <a:latin typeface="+mn-lt"/>
                <a:ea typeface="+mn-ea"/>
                <a:cs typeface="+mn-cs"/>
                <a:hlinkClick r:id="rId3"/>
              </a:rPr>
              <a:t>wb@na.org</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44</a:t>
            </a:fld>
            <a:endParaRPr lang="en-US"/>
          </a:p>
        </p:txBody>
      </p:sp>
    </p:spTree>
    <p:extLst>
      <p:ext uri="{BB962C8B-B14F-4D97-AF65-F5344CB8AC3E}">
        <p14:creationId xmlns:p14="http://schemas.microsoft.com/office/powerpoint/2010/main" val="219984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deadline for amendments to be in final form is February 13th, which is 15 days before the interim meeting.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soon as possible after the amendment deadline, delegates will get an initial straw poll to respond to the motions themselves—it’s the first part of the actual decision-making process.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WSC Cofacilitators will review the decision-making processes in detail at the orientation meeting on February 15th—open to CPs only.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5</a:t>
            </a:fld>
            <a:endParaRPr lang="en-US"/>
          </a:p>
        </p:txBody>
      </p:sp>
    </p:spTree>
    <p:extLst>
      <p:ext uri="{BB962C8B-B14F-4D97-AF65-F5344CB8AC3E}">
        <p14:creationId xmlns:p14="http://schemas.microsoft.com/office/powerpoint/2010/main" val="322242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we’re going to review the twelve motions in the Interim Report.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Interim report is posted at na.org/conference in English, Portuguese, and Spanish, and this PowerPoint is posted there as well.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any questions you can always email </a:t>
            </a:r>
            <a:r>
              <a:rPr lang="en-US" sz="1200" u="sng" kern="1200" dirty="0">
                <a:solidFill>
                  <a:schemeClr val="tx1"/>
                </a:solidFill>
                <a:effectLst/>
                <a:latin typeface="+mn-lt"/>
                <a:ea typeface="+mn-ea"/>
                <a:cs typeface="+mn-cs"/>
                <a:hlinkClick r:id="rId3"/>
              </a:rPr>
              <a:t>wb@na.org</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6</a:t>
            </a:fld>
            <a:endParaRPr lang="en-US"/>
          </a:p>
        </p:txBody>
      </p:sp>
    </p:spTree>
    <p:extLst>
      <p:ext uri="{BB962C8B-B14F-4D97-AF65-F5344CB8AC3E}">
        <p14:creationId xmlns:p14="http://schemas.microsoft.com/office/powerpoint/2010/main" val="12211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Motion One </a:t>
            </a:r>
          </a:p>
          <a:p>
            <a:r>
              <a:rPr lang="en-US" sz="1200" b="1" kern="1200" dirty="0">
                <a:solidFill>
                  <a:schemeClr val="tx1"/>
                </a:solidFill>
                <a:effectLst/>
                <a:latin typeface="+mn-lt"/>
                <a:ea typeface="+mn-ea"/>
                <a:cs typeface="+mn-cs"/>
              </a:rPr>
              <a:t>To adopt for the 2025 Interim WSC and the 2026 WSC only:  If a motion has consensus in an initial straw poll (that’s 80% or more in support or not in support), the Cofacilitators will announce the results as a final decision.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Intent: To minimize time spent addressing items the conference already has agreement on.</a:t>
            </a:r>
          </a:p>
          <a:p>
            <a:r>
              <a:rPr lang="en-US" sz="1200" kern="1200" dirty="0">
                <a:solidFill>
                  <a:schemeClr val="tx1"/>
                </a:solidFill>
                <a:effectLst/>
                <a:latin typeface="+mn-lt"/>
                <a:ea typeface="+mn-ea"/>
                <a:cs typeface="+mn-cs"/>
              </a:rPr>
              <a:t>If this motion passes, it would mean that when the body has consensus in the initial straw poll of a motion, that would be declared a decision. When the body is in session, the cofacilitators would simply announce the decision with the poll results. </a:t>
            </a:r>
          </a:p>
          <a:p>
            <a:endParaRPr lang="en-US" baseline="0" dirty="0"/>
          </a:p>
        </p:txBody>
      </p:sp>
      <p:sp>
        <p:nvSpPr>
          <p:cNvPr id="4" name="Slide Number Placeholder 3"/>
          <p:cNvSpPr>
            <a:spLocks noGrp="1"/>
          </p:cNvSpPr>
          <p:nvPr>
            <p:ph type="sldNum" sz="quarter" idx="5"/>
          </p:nvPr>
        </p:nvSpPr>
        <p:spPr/>
        <p:txBody>
          <a:bodyPr/>
          <a:lstStyle/>
          <a:p>
            <a:fld id="{767B019D-BE4D-4510-A1BD-ED737419FE26}" type="slidenum">
              <a:rPr lang="en-US" smtClean="0"/>
              <a:t>7</a:t>
            </a:fld>
            <a:endParaRPr lang="en-US"/>
          </a:p>
        </p:txBody>
      </p:sp>
    </p:spTree>
    <p:extLst>
      <p:ext uri="{BB962C8B-B14F-4D97-AF65-F5344CB8AC3E}">
        <p14:creationId xmlns:p14="http://schemas.microsoft.com/office/powerpoint/2010/main" val="1766190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Motion 1 asks to try this for the interim meeting and WSC 2026 only. If the body likes that experiment, it can then pass a motion to adopt this as ongoing policy. The conference has had good luck in the past trying new processes before adopting them as policy, and this motion continues in that vein. </a:t>
            </a:r>
          </a:p>
          <a:p>
            <a:r>
              <a:rPr lang="en-US" sz="1200" kern="1200" dirty="0">
                <a:solidFill>
                  <a:schemeClr val="tx1"/>
                </a:solidFill>
                <a:effectLst/>
                <a:latin typeface="+mn-lt"/>
                <a:ea typeface="+mn-ea"/>
                <a:cs typeface="+mn-cs"/>
              </a:rPr>
              <a:t>The goal of the new planning process is a more collaborative approach that considers all perspectives in the process of creating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and the items for decision. As the rationale states “When the new planning process is fully implemented, the goal is true collaboration among conference participants, creating and refining motions together before the motions are posted for worldwide Fellowship consideration. That collaboration would allow all voices, including the minority, to be heard. Considering all perspectives in the process of co-creating the </a:t>
            </a:r>
            <a:r>
              <a:rPr lang="en-US" sz="1200" i="1" kern="1200" dirty="0">
                <a:solidFill>
                  <a:schemeClr val="tx1"/>
                </a:solidFill>
                <a:effectLst/>
                <a:latin typeface="+mn-lt"/>
                <a:ea typeface="+mn-ea"/>
                <a:cs typeface="+mn-cs"/>
              </a:rPr>
              <a:t>CAR</a:t>
            </a:r>
            <a:r>
              <a:rPr lang="en-US" sz="1200" kern="1200" dirty="0">
                <a:solidFill>
                  <a:schemeClr val="tx1"/>
                </a:solidFill>
                <a:effectLst/>
                <a:latin typeface="+mn-lt"/>
                <a:ea typeface="+mn-ea"/>
                <a:cs typeface="+mn-cs"/>
              </a:rPr>
              <a:t> and items for decision gives the minority voice more influence in shaping ideas and, ultimately, decisions.”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8</a:t>
            </a:fld>
            <a:endParaRPr lang="en-US"/>
          </a:p>
        </p:txBody>
      </p:sp>
    </p:spTree>
    <p:extLst>
      <p:ext uri="{BB962C8B-B14F-4D97-AF65-F5344CB8AC3E}">
        <p14:creationId xmlns:p14="http://schemas.microsoft.com/office/powerpoint/2010/main" val="98264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this idea was discussed at the September CP web meeting, some participants expressed concern, which is understandable. The board is fiercely committed to making sure the minority voice is heard. But the reality is the body spends hours discussing items it already has consensus on, only to pass the motions in the end. </a:t>
            </a:r>
          </a:p>
          <a:p>
            <a:endParaRPr lang="en-US" dirty="0"/>
          </a:p>
        </p:txBody>
      </p:sp>
      <p:sp>
        <p:nvSpPr>
          <p:cNvPr id="4" name="Slide Number Placeholder 3"/>
          <p:cNvSpPr>
            <a:spLocks noGrp="1"/>
          </p:cNvSpPr>
          <p:nvPr>
            <p:ph type="sldNum" sz="quarter" idx="5"/>
          </p:nvPr>
        </p:nvSpPr>
        <p:spPr/>
        <p:txBody>
          <a:bodyPr/>
          <a:lstStyle/>
          <a:p>
            <a:fld id="{767B019D-BE4D-4510-A1BD-ED737419FE26}" type="slidenum">
              <a:rPr lang="en-US" smtClean="0"/>
              <a:t>9</a:t>
            </a:fld>
            <a:endParaRPr lang="en-US"/>
          </a:p>
        </p:txBody>
      </p:sp>
    </p:spTree>
    <p:extLst>
      <p:ext uri="{BB962C8B-B14F-4D97-AF65-F5344CB8AC3E}">
        <p14:creationId xmlns:p14="http://schemas.microsoft.com/office/powerpoint/2010/main" val="235860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76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2" name="Picture 1" descr="A blue planet with white clouds and blue lines around it&#10;&#10;Description automatically generated">
            <a:extLst>
              <a:ext uri="{FF2B5EF4-FFF2-40B4-BE49-F238E27FC236}">
                <a16:creationId xmlns:a16="http://schemas.microsoft.com/office/drawing/2014/main" id="{CF7053FF-A020-296E-9D9E-A6389E46BD86}"/>
              </a:ext>
            </a:extLst>
          </p:cNvPr>
          <p:cNvPicPr>
            <a:picLocks noChangeAspect="1"/>
          </p:cNvPicPr>
          <p:nvPr userDrawn="1"/>
        </p:nvPicPr>
        <p:blipFill rotWithShape="1">
          <a:blip r:embed="rId2">
            <a:alphaModFix amt="27000"/>
          </a:blip>
          <a:srcRect r="19023" b="18998"/>
          <a:stretch/>
        </p:blipFill>
        <p:spPr>
          <a:xfrm>
            <a:off x="7680760" y="2345359"/>
            <a:ext cx="4511240" cy="4512641"/>
          </a:xfrm>
          <a:prstGeom prst="rect">
            <a:avLst/>
          </a:prstGeom>
        </p:spPr>
      </p:pic>
      <p:sp>
        <p:nvSpPr>
          <p:cNvPr id="3" name="Rectangle 2">
            <a:extLst>
              <a:ext uri="{FF2B5EF4-FFF2-40B4-BE49-F238E27FC236}">
                <a16:creationId xmlns:a16="http://schemas.microsoft.com/office/drawing/2014/main" id="{85949A7B-26DC-6801-5C0B-D027DAB8BBED}"/>
              </a:ext>
            </a:extLst>
          </p:cNvPr>
          <p:cNvSpPr/>
          <p:nvPr userDrawn="1"/>
        </p:nvSpPr>
        <p:spPr>
          <a:xfrm>
            <a:off x="7543800" y="2226365"/>
            <a:ext cx="4648200" cy="4631635"/>
          </a:xfrm>
          <a:prstGeom prst="rect">
            <a:avLst/>
          </a:prstGeom>
          <a:gradFill>
            <a:gsLst>
              <a:gs pos="0">
                <a:schemeClr val="bg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80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accent2">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36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00A8C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00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2444511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52" r:id="rId1"/>
    <p:sldLayoutId id="2147483665"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oster for an event&#10;&#10;Description automatically generated">
            <a:extLst>
              <a:ext uri="{FF2B5EF4-FFF2-40B4-BE49-F238E27FC236}">
                <a16:creationId xmlns:a16="http://schemas.microsoft.com/office/drawing/2014/main" id="{373134B0-D130-3687-B2B9-47D4CBE2EF91}"/>
              </a:ext>
            </a:extLst>
          </p:cNvPr>
          <p:cNvPicPr>
            <a:picLocks noChangeAspect="1"/>
          </p:cNvPicPr>
          <p:nvPr/>
        </p:nvPicPr>
        <p:blipFill>
          <a:blip r:embed="rId3"/>
          <a:stretch>
            <a:fillRect/>
          </a:stretch>
        </p:blipFill>
        <p:spPr>
          <a:xfrm>
            <a:off x="5334000" y="0"/>
            <a:ext cx="6858000" cy="6858000"/>
          </a:xfrm>
          <a:prstGeom prst="rect">
            <a:avLst/>
          </a:prstGeom>
        </p:spPr>
      </p:pic>
      <p:sp>
        <p:nvSpPr>
          <p:cNvPr id="3" name="Title 1">
            <a:extLst>
              <a:ext uri="{FF2B5EF4-FFF2-40B4-BE49-F238E27FC236}">
                <a16:creationId xmlns:a16="http://schemas.microsoft.com/office/drawing/2014/main" id="{4F9925D7-5945-4800-554E-87593AAD6E66}"/>
              </a:ext>
            </a:extLst>
          </p:cNvPr>
          <p:cNvSpPr txBox="1">
            <a:spLocks/>
          </p:cNvSpPr>
          <p:nvPr/>
        </p:nvSpPr>
        <p:spPr>
          <a:xfrm>
            <a:off x="714827" y="341257"/>
            <a:ext cx="3837075" cy="33587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sz="7500" dirty="0">
                <a:solidFill>
                  <a:srgbClr val="6A2656"/>
                </a:solidFill>
                <a:latin typeface="+mn-lt"/>
              </a:rPr>
              <a:t>Interim</a:t>
            </a:r>
          </a:p>
          <a:p>
            <a:pPr algn="ctr"/>
            <a:r>
              <a:rPr lang="en-US" sz="7500" dirty="0">
                <a:solidFill>
                  <a:srgbClr val="6A2656"/>
                </a:solidFill>
                <a:latin typeface="+mn-lt"/>
              </a:rPr>
              <a:t>WSC</a:t>
            </a:r>
          </a:p>
          <a:p>
            <a:pPr algn="ctr"/>
            <a:r>
              <a:rPr lang="en-US" sz="7500" dirty="0">
                <a:solidFill>
                  <a:srgbClr val="6A2656"/>
                </a:solidFill>
                <a:latin typeface="+mn-lt"/>
              </a:rPr>
              <a:t>Report</a:t>
            </a:r>
          </a:p>
          <a:p>
            <a:pPr algn="ctr"/>
            <a:r>
              <a:rPr lang="en-US" sz="7500" dirty="0">
                <a:solidFill>
                  <a:srgbClr val="6A2656"/>
                </a:solidFill>
                <a:latin typeface="+mn-lt"/>
              </a:rPr>
              <a:t>workshop</a:t>
            </a:r>
          </a:p>
        </p:txBody>
      </p:sp>
      <p:pic>
        <p:nvPicPr>
          <p:cNvPr id="7" name="Picture 6" descr="A black and gold logo&#10;&#10;Description automatically generated">
            <a:extLst>
              <a:ext uri="{FF2B5EF4-FFF2-40B4-BE49-F238E27FC236}">
                <a16:creationId xmlns:a16="http://schemas.microsoft.com/office/drawing/2014/main" id="{A96D90C6-8BFE-6FFA-6FE4-C3AA7E6389A5}"/>
              </a:ext>
            </a:extLst>
          </p:cNvPr>
          <p:cNvPicPr>
            <a:picLocks noChangeAspect="1"/>
          </p:cNvPicPr>
          <p:nvPr/>
        </p:nvPicPr>
        <p:blipFill>
          <a:blip r:embed="rId4"/>
          <a:stretch>
            <a:fillRect/>
          </a:stretch>
        </p:blipFill>
        <p:spPr>
          <a:xfrm>
            <a:off x="1666874" y="4751387"/>
            <a:ext cx="1828800" cy="1955800"/>
          </a:xfrm>
          <a:prstGeom prst="rect">
            <a:avLst/>
          </a:prstGeom>
        </p:spPr>
      </p:pic>
    </p:spTree>
    <p:extLst>
      <p:ext uri="{BB962C8B-B14F-4D97-AF65-F5344CB8AC3E}">
        <p14:creationId xmlns:p14="http://schemas.microsoft.com/office/powerpoint/2010/main" val="71811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 </a:t>
            </a:r>
            <a:r>
              <a:rPr lang="en-US" sz="3600" b="1" i="1" dirty="0">
                <a:solidFill>
                  <a:srgbClr val="00A8C2"/>
                </a:solidFill>
              </a:rPr>
              <a:t>rationale continued </a:t>
            </a:r>
            <a:endParaRPr lang="en-US" sz="3600" i="1"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310478" y="1051179"/>
            <a:ext cx="11586769" cy="3754874"/>
          </a:xfrm>
          <a:prstGeom prst="rect">
            <a:avLst/>
          </a:prstGeom>
          <a:noFill/>
        </p:spPr>
        <p:txBody>
          <a:bodyPr wrap="square" rtlCol="0">
            <a:spAutoFit/>
          </a:bodyPr>
          <a:lstStyle/>
          <a:p>
            <a:r>
              <a:rPr lang="en-US" sz="3400" dirty="0">
                <a:solidFill>
                  <a:schemeClr val="tx2">
                    <a:lumMod val="75000"/>
                  </a:schemeClr>
                </a:solidFill>
              </a:rPr>
              <a:t>At WSC 2023, more than 6 ½ hours of conference time (more than a full day of WSC session time) were consumed deciding on motions that had consensus in an initial straw poll. All 28 of those motions ultimately passed 27 of them with consensus and one with 79% support. Our time together as a body is so limited; we believe it is more effective and productive to use WSC time and this unique global perspective to collaborate on building the items for decision together. </a:t>
            </a:r>
          </a:p>
        </p:txBody>
      </p:sp>
      <p:sp>
        <p:nvSpPr>
          <p:cNvPr id="5" name="Rounded Rectangle 4">
            <a:extLst>
              <a:ext uri="{FF2B5EF4-FFF2-40B4-BE49-F238E27FC236}">
                <a16:creationId xmlns:a16="http://schemas.microsoft.com/office/drawing/2014/main" id="{92DEA8A2-E058-9B0E-154B-4E8220041AC6}"/>
              </a:ext>
            </a:extLst>
          </p:cNvPr>
          <p:cNvSpPr/>
          <p:nvPr/>
        </p:nvSpPr>
        <p:spPr>
          <a:xfrm>
            <a:off x="9857432" y="5300827"/>
            <a:ext cx="2208761" cy="1551008"/>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ED5E45-8F02-333E-6457-5E24CDCE5E14}"/>
              </a:ext>
            </a:extLst>
          </p:cNvPr>
          <p:cNvSpPr txBox="1"/>
          <p:nvPr/>
        </p:nvSpPr>
        <p:spPr>
          <a:xfrm>
            <a:off x="9857434" y="5476166"/>
            <a:ext cx="2208760"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196708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518838"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2:</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To approve the 2023 World Service </a:t>
            </a:r>
            <a:br>
              <a:rPr lang="en-US" sz="4000" dirty="0">
                <a:solidFill>
                  <a:schemeClr val="tx2">
                    <a:lumMod val="60000"/>
                    <a:lumOff val="40000"/>
                  </a:schemeClr>
                </a:solidFill>
              </a:rPr>
            </a:br>
            <a:r>
              <a:rPr lang="en-US" sz="4000" dirty="0">
                <a:solidFill>
                  <a:schemeClr val="tx2">
                    <a:lumMod val="60000"/>
                    <a:lumOff val="40000"/>
                  </a:schemeClr>
                </a:solidFill>
              </a:rPr>
              <a:t>Conference minutes.</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178219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1F9A903-C758-1D40-F68B-38720A25FC11}"/>
              </a:ext>
            </a:extLst>
          </p:cNvPr>
          <p:cNvSpPr/>
          <p:nvPr/>
        </p:nvSpPr>
        <p:spPr>
          <a:xfrm>
            <a:off x="676476" y="3308254"/>
            <a:ext cx="5092727" cy="2350423"/>
          </a:xfrm>
          <a:prstGeom prst="rect">
            <a:avLst/>
          </a:prstGeom>
          <a:solidFill>
            <a:srgbClr val="15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0C4750-B4D0-3E8A-7FE2-363C78C8718A}"/>
              </a:ext>
            </a:extLst>
          </p:cNvPr>
          <p:cNvSpPr txBox="1"/>
          <p:nvPr/>
        </p:nvSpPr>
        <p:spPr>
          <a:xfrm>
            <a:off x="874642" y="3429000"/>
            <a:ext cx="4772014" cy="1938992"/>
          </a:xfrm>
          <a:prstGeom prst="rect">
            <a:avLst/>
          </a:prstGeom>
          <a:noFill/>
        </p:spPr>
        <p:txBody>
          <a:bodyPr wrap="square" rtlCol="0">
            <a:spAutoFit/>
          </a:bodyPr>
          <a:lstStyle/>
          <a:p>
            <a:r>
              <a:rPr lang="en-US" sz="4000" dirty="0">
                <a:solidFill>
                  <a:schemeClr val="bg1"/>
                </a:solidFill>
              </a:rPr>
              <a:t>The draft of the minutes can be found at</a:t>
            </a:r>
          </a:p>
          <a:p>
            <a:r>
              <a:rPr lang="en-US" sz="4000" dirty="0" err="1">
                <a:solidFill>
                  <a:schemeClr val="bg1"/>
                </a:solidFill>
              </a:rPr>
              <a:t>na.org</a:t>
            </a:r>
            <a:r>
              <a:rPr lang="en-US" sz="4000" dirty="0">
                <a:solidFill>
                  <a:schemeClr val="bg1"/>
                </a:solidFill>
              </a:rPr>
              <a:t>/conference</a:t>
            </a:r>
          </a:p>
        </p:txBody>
      </p:sp>
      <p:sp>
        <p:nvSpPr>
          <p:cNvPr id="4" name="Rounded Rectangle 3">
            <a:extLst>
              <a:ext uri="{FF2B5EF4-FFF2-40B4-BE49-F238E27FC236}">
                <a16:creationId xmlns:a16="http://schemas.microsoft.com/office/drawing/2014/main" id="{16058F76-5AA4-B2FB-5E80-4D946A68057E}"/>
              </a:ext>
            </a:extLst>
          </p:cNvPr>
          <p:cNvSpPr/>
          <p:nvPr/>
        </p:nvSpPr>
        <p:spPr>
          <a:xfrm>
            <a:off x="9857432" y="5300827"/>
            <a:ext cx="2208761" cy="1551008"/>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EAD3B1-5E54-888B-25AC-557DF9FD31FA}"/>
              </a:ext>
            </a:extLst>
          </p:cNvPr>
          <p:cNvSpPr txBox="1"/>
          <p:nvPr/>
        </p:nvSpPr>
        <p:spPr>
          <a:xfrm>
            <a:off x="9857434" y="5476166"/>
            <a:ext cx="2208760"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248727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3:</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To approve the 2025–2026 Narcotics Anonymous World Services, Inc. Budget. (See Addendum A)</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178219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529913" y="2932551"/>
            <a:ext cx="9462226" cy="1323439"/>
          </a:xfrm>
          <a:prstGeom prst="rect">
            <a:avLst/>
          </a:prstGeom>
          <a:noFill/>
        </p:spPr>
        <p:txBody>
          <a:bodyPr wrap="square" rtlCol="0">
            <a:spAutoFit/>
          </a:bodyPr>
          <a:lstStyle/>
          <a:p>
            <a:r>
              <a:rPr lang="en-US" sz="4000" b="1" dirty="0">
                <a:solidFill>
                  <a:srgbClr val="00A8C2"/>
                </a:solidFill>
              </a:rPr>
              <a:t>Intent:  </a:t>
            </a:r>
            <a:r>
              <a:rPr lang="en-US" sz="4000" dirty="0">
                <a:solidFill>
                  <a:schemeClr val="tx2">
                    <a:lumMod val="75000"/>
                  </a:schemeClr>
                </a:solidFill>
              </a:rPr>
              <a:t>To have an approved NAWS Budget through WSC 2026. </a:t>
            </a:r>
          </a:p>
        </p:txBody>
      </p:sp>
      <p:sp>
        <p:nvSpPr>
          <p:cNvPr id="5" name="Right Arrow 4">
            <a:extLst>
              <a:ext uri="{FF2B5EF4-FFF2-40B4-BE49-F238E27FC236}">
                <a16:creationId xmlns:a16="http://schemas.microsoft.com/office/drawing/2014/main" id="{6C3016F1-ECE4-C356-502F-F7B48D156B5D}"/>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28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3</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310478" y="1051179"/>
            <a:ext cx="11586769" cy="5878532"/>
          </a:xfrm>
          <a:prstGeom prst="rect">
            <a:avLst/>
          </a:prstGeom>
          <a:noFill/>
        </p:spPr>
        <p:txBody>
          <a:bodyPr wrap="square" rtlCol="0">
            <a:spAutoFit/>
          </a:bodyPr>
          <a:lstStyle/>
          <a:p>
            <a:r>
              <a:rPr lang="en-US" sz="3600" b="1" dirty="0">
                <a:solidFill>
                  <a:srgbClr val="00A8C2"/>
                </a:solidFill>
              </a:rPr>
              <a:t>Rationale:  </a:t>
            </a:r>
            <a:r>
              <a:rPr lang="en-US" sz="3000" dirty="0">
                <a:solidFill>
                  <a:schemeClr val="tx2">
                    <a:lumMod val="75000"/>
                  </a:schemeClr>
                </a:solidFill>
              </a:rPr>
              <a:t>At WSC 2023, NA World Services only offered a two-year budget to the WSC because the conference had not yet decided to try a three-year cycle. Until a decision about a three-year conference cycle had been made, it seemed presumptuous to do otherwise. This budget will cover NA World Services until the close of this conference cycle after WSC 2026. The basic budget categories and definitions remain the same as the 2023–2025 budget. The fifteen-page cover memo for that budget in the 2023 Conference Approval Track material offers much detailed information about the structure, categories, and details of the World Services’ budget. You can find it at na.org/conference in the WSC Archive section. AT WSC 2026, we will offer a budget for 2026–2029.</a:t>
            </a:r>
          </a:p>
          <a:p>
            <a:pPr>
              <a:spcBef>
                <a:spcPts val="1200"/>
              </a:spcBef>
            </a:pPr>
            <a:r>
              <a:rPr lang="en-US" sz="3000" dirty="0">
                <a:solidFill>
                  <a:schemeClr val="tx2">
                    <a:lumMod val="75000"/>
                  </a:schemeClr>
                </a:solidFill>
              </a:rPr>
              <a:t>As a reminder, this budget covers all activities for NA World Service locations in Belgium, Canada, India, Iran, and the US. </a:t>
            </a:r>
          </a:p>
        </p:txBody>
      </p:sp>
      <p:sp>
        <p:nvSpPr>
          <p:cNvPr id="6" name="Right Arrow 5">
            <a:extLst>
              <a:ext uri="{FF2B5EF4-FFF2-40B4-BE49-F238E27FC236}">
                <a16:creationId xmlns:a16="http://schemas.microsoft.com/office/drawing/2014/main" id="{A6024B8B-C73D-0DE8-64DD-D8DCB49DAB71}"/>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43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5"/>
            <a:ext cx="11518838" cy="96568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3</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950094"/>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DF2F5E2-7E98-360E-F272-9058645ACC7C}"/>
              </a:ext>
            </a:extLst>
          </p:cNvPr>
          <p:cNvSpPr txBox="1"/>
          <p:nvPr/>
        </p:nvSpPr>
        <p:spPr>
          <a:xfrm>
            <a:off x="613286" y="1060705"/>
            <a:ext cx="10761850" cy="5693866"/>
          </a:xfrm>
          <a:prstGeom prst="rect">
            <a:avLst/>
          </a:prstGeom>
          <a:noFill/>
        </p:spPr>
        <p:txBody>
          <a:bodyPr wrap="square" rtlCol="0">
            <a:spAutoFit/>
          </a:bodyPr>
          <a:lstStyle/>
          <a:p>
            <a:r>
              <a:rPr lang="en-US" sz="3300" dirty="0">
                <a:solidFill>
                  <a:schemeClr val="tx2">
                    <a:lumMod val="60000"/>
                    <a:lumOff val="40000"/>
                  </a:schemeClr>
                </a:solidFill>
              </a:rPr>
              <a:t>Differences in the 2025–2026 Budget:</a:t>
            </a:r>
          </a:p>
          <a:p>
            <a:pPr marL="548640" indent="-731520"/>
            <a:r>
              <a:rPr lang="en-US" sz="3300" dirty="0">
                <a:solidFill>
                  <a:schemeClr val="tx2">
                    <a:lumMod val="60000"/>
                    <a:lumOff val="40000"/>
                  </a:schemeClr>
                </a:solidFill>
              </a:rPr>
              <a:t>•	The base year is used as the foundation, with these adjustments— </a:t>
            </a:r>
          </a:p>
          <a:p>
            <a:pPr marL="1463040" lvl="2" indent="-365760">
              <a:buFont typeface="Wingdings" pitchFamily="2" charset="2"/>
              <a:buChar char="ü"/>
            </a:pPr>
            <a:r>
              <a:rPr lang="en-US" sz="2500" dirty="0">
                <a:solidFill>
                  <a:schemeClr val="tx2">
                    <a:lumMod val="60000"/>
                    <a:lumOff val="40000"/>
                  </a:schemeClr>
                </a:solidFill>
              </a:rPr>
              <a:t>A 2.5% increase for contributions</a:t>
            </a:r>
          </a:p>
          <a:p>
            <a:pPr marL="1463040" lvl="2" indent="-365760">
              <a:buFont typeface="Wingdings" pitchFamily="2" charset="2"/>
              <a:buChar char="ü"/>
            </a:pPr>
            <a:r>
              <a:rPr lang="en-US" sz="2500" dirty="0">
                <a:solidFill>
                  <a:schemeClr val="tx2">
                    <a:lumMod val="60000"/>
                    <a:lumOff val="40000"/>
                  </a:schemeClr>
                </a:solidFill>
              </a:rPr>
              <a:t>A 7.5% increase for literature income</a:t>
            </a:r>
          </a:p>
          <a:p>
            <a:pPr marL="1463040" lvl="2" indent="-365760">
              <a:buFont typeface="Wingdings" pitchFamily="2" charset="2"/>
              <a:buChar char="ü"/>
            </a:pPr>
            <a:r>
              <a:rPr lang="en-US" sz="2500" dirty="0">
                <a:solidFill>
                  <a:schemeClr val="tx2">
                    <a:lumMod val="60000"/>
                    <a:lumOff val="40000"/>
                  </a:schemeClr>
                </a:solidFill>
              </a:rPr>
              <a:t>An 11% increase for literature expense, and </a:t>
            </a:r>
          </a:p>
          <a:p>
            <a:pPr marL="1463040" lvl="2" indent="-365760">
              <a:buFont typeface="Wingdings" pitchFamily="2" charset="2"/>
              <a:buChar char="ü"/>
            </a:pPr>
            <a:r>
              <a:rPr lang="en-US" sz="2500" dirty="0">
                <a:solidFill>
                  <a:schemeClr val="tx2">
                    <a:lumMod val="60000"/>
                    <a:lumOff val="40000"/>
                  </a:schemeClr>
                </a:solidFill>
              </a:rPr>
              <a:t>A 5% increase for other expenses.</a:t>
            </a:r>
          </a:p>
          <a:p>
            <a:pPr marL="548640" indent="-731520"/>
            <a:r>
              <a:rPr lang="en-US" sz="3300" dirty="0">
                <a:solidFill>
                  <a:schemeClr val="tx2">
                    <a:lumMod val="60000"/>
                    <a:lumOff val="40000"/>
                  </a:schemeClr>
                </a:solidFill>
              </a:rPr>
              <a:t>•	Added a line item for the NA Survival Kit and reduced projected income for most books (Except Basic Text and It Works)</a:t>
            </a:r>
          </a:p>
          <a:p>
            <a:pPr marL="548640" indent="-731520"/>
            <a:r>
              <a:rPr lang="en-US" sz="3300" dirty="0">
                <a:solidFill>
                  <a:schemeClr val="tx2">
                    <a:lumMod val="60000"/>
                    <a:lumOff val="40000"/>
                  </a:schemeClr>
                </a:solidFill>
              </a:rPr>
              <a:t>•	Expenses for WSC, HRP, and WSC </a:t>
            </a:r>
            <a:r>
              <a:rPr lang="en-US" sz="3300" dirty="0" err="1">
                <a:solidFill>
                  <a:schemeClr val="tx2">
                    <a:lumMod val="60000"/>
                    <a:lumOff val="40000"/>
                  </a:schemeClr>
                </a:solidFill>
              </a:rPr>
              <a:t>cofacs</a:t>
            </a:r>
            <a:r>
              <a:rPr lang="en-US" sz="3300" dirty="0">
                <a:solidFill>
                  <a:schemeClr val="tx2">
                    <a:lumMod val="60000"/>
                    <a:lumOff val="40000"/>
                  </a:schemeClr>
                </a:solidFill>
              </a:rPr>
              <a:t> moved from the 2025 FY to the 2026 FY because a 3-year cycle was approved</a:t>
            </a:r>
          </a:p>
          <a:p>
            <a:pPr marL="548640" indent="-731520"/>
            <a:r>
              <a:rPr lang="en-US" sz="3300" dirty="0">
                <a:solidFill>
                  <a:schemeClr val="tx2">
                    <a:lumMod val="60000"/>
                    <a:lumOff val="40000"/>
                  </a:schemeClr>
                </a:solidFill>
              </a:rPr>
              <a:t>•	Moved line-item expenses from the Literature Production and Distribution category to line items under Cost of Goods Sold</a:t>
            </a:r>
          </a:p>
        </p:txBody>
      </p:sp>
      <p:sp>
        <p:nvSpPr>
          <p:cNvPr id="4" name="Rounded Rectangle 3">
            <a:extLst>
              <a:ext uri="{FF2B5EF4-FFF2-40B4-BE49-F238E27FC236}">
                <a16:creationId xmlns:a16="http://schemas.microsoft.com/office/drawing/2014/main" id="{8DE251ED-B316-8030-EC12-8194F2D477A3}"/>
              </a:ext>
            </a:extLst>
          </p:cNvPr>
          <p:cNvSpPr/>
          <p:nvPr/>
        </p:nvSpPr>
        <p:spPr>
          <a:xfrm>
            <a:off x="10641201" y="5677319"/>
            <a:ext cx="1537399" cy="1180681"/>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C6E0F4-0223-770F-3339-30297526727C}"/>
              </a:ext>
            </a:extLst>
          </p:cNvPr>
          <p:cNvSpPr txBox="1"/>
          <p:nvPr/>
        </p:nvSpPr>
        <p:spPr>
          <a:xfrm>
            <a:off x="10540720" y="5825214"/>
            <a:ext cx="1711568" cy="954107"/>
          </a:xfrm>
          <a:prstGeom prst="rect">
            <a:avLst/>
          </a:prstGeom>
          <a:noFill/>
        </p:spPr>
        <p:txBody>
          <a:bodyPr wrap="square" rtlCol="0">
            <a:spAutoFit/>
          </a:bodyPr>
          <a:lstStyle/>
          <a:p>
            <a:pPr algn="ctr">
              <a:spcBef>
                <a:spcPts val="1200"/>
              </a:spcBef>
              <a:spcAft>
                <a:spcPts val="1200"/>
              </a:spcAft>
            </a:pPr>
            <a:r>
              <a:rPr lang="en-US" sz="2800" b="1" dirty="0">
                <a:solidFill>
                  <a:schemeClr val="bg1"/>
                </a:solidFill>
              </a:rPr>
              <a:t>Pause for discussion</a:t>
            </a:r>
            <a:endParaRPr lang="en-US" sz="2800" dirty="0">
              <a:solidFill>
                <a:schemeClr val="bg1"/>
              </a:solidFill>
            </a:endParaRPr>
          </a:p>
        </p:txBody>
      </p:sp>
    </p:spTree>
    <p:extLst>
      <p:ext uri="{BB962C8B-B14F-4D97-AF65-F5344CB8AC3E}">
        <p14:creationId xmlns:p14="http://schemas.microsoft.com/office/powerpoint/2010/main" val="440504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518838"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4:</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To extend the 2023–2025 Reimbursement Policy through the 2026 fiscal year. </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178219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529913" y="2932551"/>
            <a:ext cx="9462226" cy="1323439"/>
          </a:xfrm>
          <a:prstGeom prst="rect">
            <a:avLst/>
          </a:prstGeom>
          <a:noFill/>
        </p:spPr>
        <p:txBody>
          <a:bodyPr wrap="square" rtlCol="0">
            <a:spAutoFit/>
          </a:bodyPr>
          <a:lstStyle/>
          <a:p>
            <a:r>
              <a:rPr lang="en-US" sz="4000" b="1" dirty="0">
                <a:solidFill>
                  <a:srgbClr val="00A8C2"/>
                </a:solidFill>
              </a:rPr>
              <a:t>Intent:  </a:t>
            </a:r>
            <a:r>
              <a:rPr lang="en-US" sz="4000" dirty="0">
                <a:solidFill>
                  <a:schemeClr val="tx2">
                    <a:lumMod val="75000"/>
                  </a:schemeClr>
                </a:solidFill>
              </a:rPr>
              <a:t>To keep the 2023 WSC approved policy in place through the next WSC. </a:t>
            </a:r>
          </a:p>
        </p:txBody>
      </p:sp>
      <p:sp>
        <p:nvSpPr>
          <p:cNvPr id="5" name="Right Arrow 4">
            <a:extLst>
              <a:ext uri="{FF2B5EF4-FFF2-40B4-BE49-F238E27FC236}">
                <a16:creationId xmlns:a16="http://schemas.microsoft.com/office/drawing/2014/main" id="{6DBC4BAD-2F88-B3C6-FFEC-AF50AB80F96C}"/>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434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4</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310478" y="1051179"/>
            <a:ext cx="11586769" cy="2739211"/>
          </a:xfrm>
          <a:prstGeom prst="rect">
            <a:avLst/>
          </a:prstGeom>
          <a:noFill/>
        </p:spPr>
        <p:txBody>
          <a:bodyPr wrap="square" rtlCol="0">
            <a:spAutoFit/>
          </a:bodyPr>
          <a:lstStyle/>
          <a:p>
            <a:r>
              <a:rPr lang="en-US" sz="3600" b="1" dirty="0">
                <a:solidFill>
                  <a:srgbClr val="00A8C2"/>
                </a:solidFill>
              </a:rPr>
              <a:t>Rationale:  </a:t>
            </a:r>
            <a:r>
              <a:rPr lang="en-US" sz="3400" dirty="0">
                <a:solidFill>
                  <a:schemeClr val="tx2">
                    <a:lumMod val="75000"/>
                  </a:schemeClr>
                </a:solidFill>
              </a:rPr>
              <a:t>At WSC 2023, the conference approved a Reimbursement Policy that includes the daily per diem amount. </a:t>
            </a:r>
            <a:br>
              <a:rPr lang="en-US" sz="3400" dirty="0">
                <a:solidFill>
                  <a:schemeClr val="tx2">
                    <a:lumMod val="75000"/>
                  </a:schemeClr>
                </a:solidFill>
              </a:rPr>
            </a:br>
            <a:r>
              <a:rPr lang="en-US" sz="3400" dirty="0">
                <a:solidFill>
                  <a:schemeClr val="tx2">
                    <a:lumMod val="75000"/>
                  </a:schemeClr>
                </a:solidFill>
              </a:rPr>
              <a:t>(See Addendum A of </a:t>
            </a:r>
            <a:r>
              <a:rPr lang="en-US" sz="3400" i="1" dirty="0">
                <a:solidFill>
                  <a:schemeClr val="tx2">
                    <a:lumMod val="75000"/>
                  </a:schemeClr>
                </a:solidFill>
              </a:rPr>
              <a:t>A Guide to World Services in NA </a:t>
            </a:r>
            <a:r>
              <a:rPr lang="en-US" sz="3400" dirty="0">
                <a:solidFill>
                  <a:schemeClr val="tx2">
                    <a:lumMod val="75000"/>
                  </a:schemeClr>
                </a:solidFill>
              </a:rPr>
              <a:t>https://na.org/wp-content/uploads/2024/06/GWSNA-English-2023-26.pdf). This motion would keep that policy in place through WSC 2026.</a:t>
            </a:r>
          </a:p>
        </p:txBody>
      </p:sp>
      <p:sp>
        <p:nvSpPr>
          <p:cNvPr id="6" name="Rounded Rectangle 5">
            <a:extLst>
              <a:ext uri="{FF2B5EF4-FFF2-40B4-BE49-F238E27FC236}">
                <a16:creationId xmlns:a16="http://schemas.microsoft.com/office/drawing/2014/main" id="{1910B20A-8A18-C764-3BF8-7D8A4FA2C355}"/>
              </a:ext>
            </a:extLst>
          </p:cNvPr>
          <p:cNvSpPr/>
          <p:nvPr/>
        </p:nvSpPr>
        <p:spPr>
          <a:xfrm>
            <a:off x="9857432" y="5300827"/>
            <a:ext cx="2208761" cy="1551008"/>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DD4F9EC-8778-A797-F2D4-14B0A526ADE0}"/>
              </a:ext>
            </a:extLst>
          </p:cNvPr>
          <p:cNvSpPr txBox="1"/>
          <p:nvPr/>
        </p:nvSpPr>
        <p:spPr>
          <a:xfrm>
            <a:off x="9857434" y="5476166"/>
            <a:ext cx="2208760"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379204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5:</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To adopt for the current conference cycle only:  The 2026 WSC will take a new step in Strategic Planning by using a revised process (described below) for the </a:t>
            </a:r>
            <a:r>
              <a:rPr lang="en-US" sz="4000" i="1" dirty="0">
                <a:solidFill>
                  <a:schemeClr val="tx2">
                    <a:lumMod val="60000"/>
                    <a:lumOff val="40000"/>
                  </a:schemeClr>
                </a:solidFill>
              </a:rPr>
              <a:t>CAR </a:t>
            </a:r>
            <a:r>
              <a:rPr lang="en-US" sz="4000" dirty="0">
                <a:solidFill>
                  <a:schemeClr val="tx2">
                    <a:lumMod val="60000"/>
                    <a:lumOff val="40000"/>
                  </a:schemeClr>
                </a:solidFill>
              </a:rPr>
              <a:t> survey to consider ideas for recovery literature, service material, and Issue Discussion Topics. Instead of submitting motions for project plans to create specific pieces of service material, recovery literature or IDTs for the 2026 </a:t>
            </a:r>
            <a:r>
              <a:rPr lang="en-US" sz="4000" i="1" dirty="0">
                <a:solidFill>
                  <a:schemeClr val="tx2">
                    <a:lumMod val="60000"/>
                    <a:lumOff val="40000"/>
                  </a:schemeClr>
                </a:solidFill>
              </a:rPr>
              <a:t>Conference Agenda Report</a:t>
            </a:r>
            <a:r>
              <a:rPr lang="en-US" sz="4000" dirty="0">
                <a:solidFill>
                  <a:schemeClr val="tx2">
                    <a:lumMod val="60000"/>
                    <a:lumOff val="40000"/>
                  </a:schemeClr>
                </a:solidFill>
              </a:rPr>
              <a:t>, conference participants will submit those ideas for possible inclusion in the 2026 </a:t>
            </a:r>
            <a:r>
              <a:rPr lang="en-US" sz="4000" i="1" dirty="0">
                <a:solidFill>
                  <a:schemeClr val="tx2">
                    <a:lumMod val="60000"/>
                    <a:lumOff val="40000"/>
                  </a:schemeClr>
                </a:solidFill>
              </a:rPr>
              <a:t>CAR </a:t>
            </a:r>
            <a:r>
              <a:rPr lang="en-US" sz="4000" dirty="0">
                <a:solidFill>
                  <a:schemeClr val="tx2">
                    <a:lumMod val="60000"/>
                    <a:lumOff val="40000"/>
                  </a:schemeClr>
                </a:solidFill>
              </a:rPr>
              <a:t> survey. </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6367449"/>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Right Arrow 3">
            <a:extLst>
              <a:ext uri="{FF2B5EF4-FFF2-40B4-BE49-F238E27FC236}">
                <a16:creationId xmlns:a16="http://schemas.microsoft.com/office/drawing/2014/main" id="{62B86F3D-4AA6-88C3-9A71-DB0526FD9B5A}"/>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619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5"/>
            <a:ext cx="11518838" cy="86139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5</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46630" y="962892"/>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300693" y="1133022"/>
            <a:ext cx="11646797" cy="2554545"/>
          </a:xfrm>
          <a:prstGeom prst="rect">
            <a:avLst/>
          </a:prstGeom>
          <a:noFill/>
        </p:spPr>
        <p:txBody>
          <a:bodyPr wrap="square" rtlCol="0">
            <a:spAutoFit/>
          </a:bodyPr>
          <a:lstStyle/>
          <a:p>
            <a:r>
              <a:rPr lang="en-US" sz="4000" b="1" dirty="0">
                <a:solidFill>
                  <a:srgbClr val="00A8C2"/>
                </a:solidFill>
              </a:rPr>
              <a:t>Intent:  </a:t>
            </a:r>
            <a:r>
              <a:rPr lang="en-US" sz="4000" dirty="0">
                <a:solidFill>
                  <a:schemeClr val="tx2">
                    <a:lumMod val="75000"/>
                  </a:schemeClr>
                </a:solidFill>
              </a:rPr>
              <a:t>To implement a process for all conference participants to collaboratively create a </a:t>
            </a:r>
            <a:r>
              <a:rPr lang="en-US" sz="4000" i="1" dirty="0">
                <a:solidFill>
                  <a:schemeClr val="tx2">
                    <a:lumMod val="75000"/>
                  </a:schemeClr>
                </a:solidFill>
              </a:rPr>
              <a:t>CAR</a:t>
            </a:r>
            <a:r>
              <a:rPr lang="en-US" sz="4000" dirty="0">
                <a:solidFill>
                  <a:schemeClr val="tx2">
                    <a:lumMod val="75000"/>
                  </a:schemeClr>
                </a:solidFill>
              </a:rPr>
              <a:t> survey with all ideas for Fellowship consideration of literature, service materials, and Issue Discussion Topics.</a:t>
            </a:r>
          </a:p>
        </p:txBody>
      </p:sp>
      <p:sp>
        <p:nvSpPr>
          <p:cNvPr id="5" name="TextBox 4">
            <a:extLst>
              <a:ext uri="{FF2B5EF4-FFF2-40B4-BE49-F238E27FC236}">
                <a16:creationId xmlns:a16="http://schemas.microsoft.com/office/drawing/2014/main" id="{459A04A3-BF28-6A23-B295-D87C6A47BEDF}"/>
              </a:ext>
            </a:extLst>
          </p:cNvPr>
          <p:cNvSpPr txBox="1"/>
          <p:nvPr/>
        </p:nvSpPr>
        <p:spPr>
          <a:xfrm>
            <a:off x="330575" y="3693896"/>
            <a:ext cx="11586769" cy="3262432"/>
          </a:xfrm>
          <a:prstGeom prst="rect">
            <a:avLst/>
          </a:prstGeom>
          <a:noFill/>
        </p:spPr>
        <p:txBody>
          <a:bodyPr wrap="square" rtlCol="0">
            <a:spAutoFit/>
          </a:bodyPr>
          <a:lstStyle/>
          <a:p>
            <a:r>
              <a:rPr lang="en-US" sz="3600" b="1" dirty="0">
                <a:solidFill>
                  <a:srgbClr val="00A8C2"/>
                </a:solidFill>
              </a:rPr>
              <a:t>Rationale:  </a:t>
            </a:r>
            <a:r>
              <a:rPr lang="en-US" sz="3400" dirty="0">
                <a:solidFill>
                  <a:schemeClr val="tx2">
                    <a:lumMod val="75000"/>
                  </a:schemeClr>
                </a:solidFill>
              </a:rPr>
              <a:t>We are proposing a process for conference participants to work together to create the </a:t>
            </a:r>
            <a:r>
              <a:rPr lang="en-US" sz="3400" i="1" dirty="0">
                <a:solidFill>
                  <a:schemeClr val="tx2">
                    <a:lumMod val="75000"/>
                  </a:schemeClr>
                </a:solidFill>
              </a:rPr>
              <a:t>CAR</a:t>
            </a:r>
            <a:r>
              <a:rPr lang="en-US" sz="3400" dirty="0">
                <a:solidFill>
                  <a:schemeClr val="tx2">
                    <a:lumMod val="75000"/>
                  </a:schemeClr>
                </a:solidFill>
              </a:rPr>
              <a:t>  survey, which would contain all of the ideas for literature, service material, and Issue Discussion topics to be considered by the WSC. The </a:t>
            </a:r>
            <a:r>
              <a:rPr lang="en-US" sz="3400" i="1" dirty="0">
                <a:solidFill>
                  <a:schemeClr val="tx2">
                    <a:lumMod val="75000"/>
                  </a:schemeClr>
                </a:solidFill>
              </a:rPr>
              <a:t>CAR</a:t>
            </a:r>
            <a:r>
              <a:rPr lang="en-US" sz="3400" dirty="0">
                <a:solidFill>
                  <a:schemeClr val="tx2">
                    <a:lumMod val="75000"/>
                  </a:schemeClr>
                </a:solidFill>
              </a:rPr>
              <a:t>  survey process allows any member or service body to forward ideas for consideration for new or revised recovery literature, service material, or Issue Discussion Topics. </a:t>
            </a:r>
          </a:p>
        </p:txBody>
      </p:sp>
      <p:sp>
        <p:nvSpPr>
          <p:cNvPr id="6" name="Right Arrow 5">
            <a:extLst>
              <a:ext uri="{FF2B5EF4-FFF2-40B4-BE49-F238E27FC236}">
                <a16:creationId xmlns:a16="http://schemas.microsoft.com/office/drawing/2014/main" id="{BE1FB000-CEDB-E230-7CC9-C2D3530BCDCA}"/>
              </a:ext>
            </a:extLst>
          </p:cNvPr>
          <p:cNvSpPr/>
          <p:nvPr/>
        </p:nvSpPr>
        <p:spPr>
          <a:xfrm>
            <a:off x="10621108"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237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5</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rationale continued </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304800" y="1010245"/>
            <a:ext cx="11887200" cy="5847755"/>
          </a:xfrm>
          <a:prstGeom prst="rect">
            <a:avLst/>
          </a:prstGeom>
          <a:noFill/>
        </p:spPr>
        <p:txBody>
          <a:bodyPr wrap="square" rtlCol="0">
            <a:spAutoFit/>
          </a:bodyPr>
          <a:lstStyle/>
          <a:p>
            <a:r>
              <a:rPr lang="en-US" sz="3400" dirty="0">
                <a:solidFill>
                  <a:schemeClr val="tx2">
                    <a:lumMod val="75000"/>
                  </a:schemeClr>
                </a:solidFill>
              </a:rPr>
              <a:t>That can result in lengthy lists of ideas. The proposed revisions to the process keep the doors open for all members to submit ideas, and give conference participants a mechanism to create a more manageably sized final draft of the survey. </a:t>
            </a:r>
          </a:p>
          <a:p>
            <a:r>
              <a:rPr lang="en-US" sz="3400" dirty="0">
                <a:solidFill>
                  <a:schemeClr val="tx2">
                    <a:lumMod val="75000"/>
                  </a:schemeClr>
                </a:solidFill>
              </a:rPr>
              <a:t>The </a:t>
            </a:r>
            <a:r>
              <a:rPr lang="en-US" sz="3400" i="1" dirty="0">
                <a:solidFill>
                  <a:schemeClr val="tx2">
                    <a:lumMod val="75000"/>
                  </a:schemeClr>
                </a:solidFill>
              </a:rPr>
              <a:t>CAR</a:t>
            </a:r>
            <a:r>
              <a:rPr lang="en-US" sz="3400" dirty="0">
                <a:solidFill>
                  <a:schemeClr val="tx2">
                    <a:lumMod val="75000"/>
                  </a:schemeClr>
                </a:solidFill>
              </a:rPr>
              <a:t>  survey results have helped conference participants determine priorities for NA World Service literature and service material projects and IDT’s since WSC 2016. The </a:t>
            </a:r>
            <a:r>
              <a:rPr lang="en-US" sz="3400" i="1" dirty="0">
                <a:solidFill>
                  <a:schemeClr val="tx2">
                    <a:lumMod val="75000"/>
                  </a:schemeClr>
                </a:solidFill>
              </a:rPr>
              <a:t>CAR</a:t>
            </a:r>
            <a:r>
              <a:rPr lang="en-US" sz="3400" dirty="0">
                <a:solidFill>
                  <a:schemeClr val="tx2">
                    <a:lumMod val="75000"/>
                  </a:schemeClr>
                </a:solidFill>
              </a:rPr>
              <a:t>  survey allows all ideas about the focus of these projects to be looked at and prioritized side by side. Currently, when the conference passes a regional or zonal motion to create a project plan for a specific piece of literature or service material, that idea gets included in the </a:t>
            </a:r>
            <a:r>
              <a:rPr lang="en-US" sz="3400" i="1" dirty="0">
                <a:solidFill>
                  <a:schemeClr val="tx2">
                    <a:lumMod val="75000"/>
                  </a:schemeClr>
                </a:solidFill>
              </a:rPr>
              <a:t>CAR</a:t>
            </a:r>
            <a:r>
              <a:rPr lang="en-US" sz="3400" dirty="0">
                <a:solidFill>
                  <a:schemeClr val="tx2">
                    <a:lumMod val="75000"/>
                  </a:schemeClr>
                </a:solidFill>
              </a:rPr>
              <a:t>  survey for potential prioritization by the conference. </a:t>
            </a:r>
          </a:p>
        </p:txBody>
      </p:sp>
      <p:sp>
        <p:nvSpPr>
          <p:cNvPr id="5" name="Right Arrow 4">
            <a:extLst>
              <a:ext uri="{FF2B5EF4-FFF2-40B4-BE49-F238E27FC236}">
                <a16:creationId xmlns:a16="http://schemas.microsoft.com/office/drawing/2014/main" id="{7C526C35-BAF3-26AD-34C6-A36E2DD83C6F}"/>
              </a:ext>
            </a:extLst>
          </p:cNvPr>
          <p:cNvSpPr/>
          <p:nvPr/>
        </p:nvSpPr>
        <p:spPr>
          <a:xfrm>
            <a:off x="10761785" y="6425921"/>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55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81218F-D633-CF0A-9F53-8C1EB95629F1}"/>
              </a:ext>
            </a:extLst>
          </p:cNvPr>
          <p:cNvPicPr>
            <a:picLocks noChangeAspect="1"/>
          </p:cNvPicPr>
          <p:nvPr/>
        </p:nvPicPr>
        <p:blipFill>
          <a:blip r:embed="rId3"/>
          <a:stretch>
            <a:fillRect/>
          </a:stretch>
        </p:blipFill>
        <p:spPr>
          <a:xfrm>
            <a:off x="6569571" y="1213828"/>
            <a:ext cx="5523154" cy="5491772"/>
          </a:xfrm>
          <a:prstGeom prst="rect">
            <a:avLst/>
          </a:prstGeom>
        </p:spPr>
      </p:pic>
      <p:sp>
        <p:nvSpPr>
          <p:cNvPr id="3" name="TextBox 2">
            <a:extLst>
              <a:ext uri="{FF2B5EF4-FFF2-40B4-BE49-F238E27FC236}">
                <a16:creationId xmlns:a16="http://schemas.microsoft.com/office/drawing/2014/main" id="{392A7474-6AF4-4E98-13B7-E47A08A90F25}"/>
              </a:ext>
            </a:extLst>
          </p:cNvPr>
          <p:cNvSpPr txBox="1"/>
          <p:nvPr/>
        </p:nvSpPr>
        <p:spPr>
          <a:xfrm>
            <a:off x="938679" y="0"/>
            <a:ext cx="6121710" cy="6978834"/>
          </a:xfrm>
          <a:prstGeom prst="rect">
            <a:avLst/>
          </a:prstGeom>
          <a:noFill/>
        </p:spPr>
        <p:txBody>
          <a:bodyPr wrap="square" rtlCol="0">
            <a:spAutoFit/>
          </a:bodyPr>
          <a:lstStyle/>
          <a:p>
            <a:pPr algn="ctr">
              <a:lnSpc>
                <a:spcPts val="5080"/>
              </a:lnSpc>
            </a:pPr>
            <a:r>
              <a:rPr lang="en-US" sz="4400" b="1" spc="140" dirty="0">
                <a:cs typeface="Arial" panose="020B0604020202020204" pitchFamily="34" charset="0"/>
              </a:rPr>
              <a:t>God, grant us</a:t>
            </a:r>
          </a:p>
          <a:p>
            <a:pPr algn="ctr">
              <a:lnSpc>
                <a:spcPts val="5080"/>
              </a:lnSpc>
            </a:pPr>
            <a:r>
              <a:rPr lang="en-US" sz="4400" b="1" spc="140" dirty="0">
                <a:cs typeface="Arial" panose="020B0604020202020204" pitchFamily="34" charset="0"/>
              </a:rPr>
              <a:t>the serenity to</a:t>
            </a:r>
          </a:p>
          <a:p>
            <a:pPr algn="ctr">
              <a:lnSpc>
                <a:spcPts val="5080"/>
              </a:lnSpc>
              <a:spcBef>
                <a:spcPts val="900"/>
              </a:spcBef>
            </a:pPr>
            <a:r>
              <a:rPr lang="en-US" sz="5000" b="1" spc="140" dirty="0">
                <a:cs typeface="Arial" panose="020B0604020202020204" pitchFamily="34" charset="0"/>
              </a:rPr>
              <a:t>ACCEPT</a:t>
            </a:r>
          </a:p>
          <a:p>
            <a:pPr algn="ctr">
              <a:lnSpc>
                <a:spcPts val="5080"/>
              </a:lnSpc>
            </a:pPr>
            <a:r>
              <a:rPr lang="en-US" sz="4400" b="1" spc="140" dirty="0">
                <a:cs typeface="Arial" panose="020B0604020202020204" pitchFamily="34" charset="0"/>
              </a:rPr>
              <a:t>the things we</a:t>
            </a:r>
          </a:p>
          <a:p>
            <a:pPr algn="ctr">
              <a:lnSpc>
                <a:spcPts val="5080"/>
              </a:lnSpc>
            </a:pPr>
            <a:r>
              <a:rPr lang="en-US" sz="4400" b="1" spc="140" dirty="0">
                <a:cs typeface="Arial" panose="020B0604020202020204" pitchFamily="34" charset="0"/>
              </a:rPr>
              <a:t>cannot change, the </a:t>
            </a:r>
          </a:p>
          <a:p>
            <a:pPr algn="ctr">
              <a:lnSpc>
                <a:spcPts val="5080"/>
              </a:lnSpc>
              <a:spcBef>
                <a:spcPts val="900"/>
              </a:spcBef>
            </a:pPr>
            <a:r>
              <a:rPr lang="en-US" sz="5000" b="1" spc="140" dirty="0">
                <a:cs typeface="Arial" panose="020B0604020202020204" pitchFamily="34" charset="0"/>
              </a:rPr>
              <a:t>COURAGE</a:t>
            </a:r>
          </a:p>
          <a:p>
            <a:pPr algn="ctr">
              <a:lnSpc>
                <a:spcPts val="5080"/>
              </a:lnSpc>
            </a:pPr>
            <a:r>
              <a:rPr lang="en-US" sz="4400" b="1" spc="140" dirty="0">
                <a:cs typeface="Arial" panose="020B0604020202020204" pitchFamily="34" charset="0"/>
              </a:rPr>
              <a:t>to change the </a:t>
            </a:r>
          </a:p>
          <a:p>
            <a:pPr algn="ctr">
              <a:lnSpc>
                <a:spcPts val="5080"/>
              </a:lnSpc>
            </a:pPr>
            <a:r>
              <a:rPr lang="en-US" sz="4400" b="1" spc="140" dirty="0">
                <a:cs typeface="Arial" panose="020B0604020202020204" pitchFamily="34" charset="0"/>
              </a:rPr>
              <a:t>things we can, and the</a:t>
            </a:r>
          </a:p>
          <a:p>
            <a:pPr algn="ctr">
              <a:lnSpc>
                <a:spcPts val="5080"/>
              </a:lnSpc>
              <a:spcBef>
                <a:spcPts val="900"/>
              </a:spcBef>
            </a:pPr>
            <a:r>
              <a:rPr lang="en-US" sz="5000" b="1" spc="140" dirty="0">
                <a:cs typeface="Arial" panose="020B0604020202020204" pitchFamily="34" charset="0"/>
              </a:rPr>
              <a:t>WISDOM</a:t>
            </a:r>
          </a:p>
          <a:p>
            <a:pPr algn="ctr">
              <a:lnSpc>
                <a:spcPts val="5080"/>
              </a:lnSpc>
            </a:pPr>
            <a:r>
              <a:rPr lang="en-US" sz="4400" b="1" spc="140" dirty="0">
                <a:cs typeface="Arial" panose="020B0604020202020204" pitchFamily="34" charset="0"/>
              </a:rPr>
              <a:t>to know the difference.</a:t>
            </a:r>
          </a:p>
        </p:txBody>
      </p:sp>
    </p:spTree>
    <p:extLst>
      <p:ext uri="{BB962C8B-B14F-4D97-AF65-F5344CB8AC3E}">
        <p14:creationId xmlns:p14="http://schemas.microsoft.com/office/powerpoint/2010/main" val="554766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5</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rationale continued </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221064" y="974691"/>
            <a:ext cx="11897248" cy="5847755"/>
          </a:xfrm>
          <a:prstGeom prst="rect">
            <a:avLst/>
          </a:prstGeom>
          <a:noFill/>
        </p:spPr>
        <p:txBody>
          <a:bodyPr wrap="square" rtlCol="0">
            <a:spAutoFit/>
          </a:bodyPr>
          <a:lstStyle/>
          <a:p>
            <a:r>
              <a:rPr lang="en-US" sz="3400" dirty="0">
                <a:solidFill>
                  <a:schemeClr val="tx2">
                    <a:lumMod val="75000"/>
                  </a:schemeClr>
                </a:solidFill>
              </a:rPr>
              <a:t>If Motion #5 were to pass, those ideas would go directly into the </a:t>
            </a:r>
            <a:r>
              <a:rPr lang="en-US" sz="3400" i="1" dirty="0">
                <a:solidFill>
                  <a:schemeClr val="tx2">
                    <a:lumMod val="75000"/>
                  </a:schemeClr>
                </a:solidFill>
              </a:rPr>
              <a:t>CAR</a:t>
            </a:r>
            <a:r>
              <a:rPr lang="en-US" sz="3400" dirty="0">
                <a:solidFill>
                  <a:schemeClr val="tx2">
                    <a:lumMod val="75000"/>
                  </a:schemeClr>
                </a:solidFill>
              </a:rPr>
              <a:t> survey rather than being included in the </a:t>
            </a:r>
            <a:r>
              <a:rPr lang="en-US" sz="3400" i="1" dirty="0">
                <a:solidFill>
                  <a:schemeClr val="tx2">
                    <a:lumMod val="75000"/>
                  </a:schemeClr>
                </a:solidFill>
              </a:rPr>
              <a:t>CAR</a:t>
            </a:r>
            <a:r>
              <a:rPr lang="en-US" sz="3400" dirty="0">
                <a:solidFill>
                  <a:schemeClr val="tx2">
                    <a:lumMod val="75000"/>
                  </a:schemeClr>
                </a:solidFill>
              </a:rPr>
              <a:t>  as separate motions. This allows ideas to be acted on more quickly if prioritized by the conference by being in the </a:t>
            </a:r>
            <a:r>
              <a:rPr lang="en-US" sz="3400" i="1" dirty="0">
                <a:solidFill>
                  <a:schemeClr val="tx2">
                    <a:lumMod val="75000"/>
                  </a:schemeClr>
                </a:solidFill>
              </a:rPr>
              <a:t>CAR</a:t>
            </a:r>
            <a:r>
              <a:rPr lang="en-US" sz="3400" dirty="0">
                <a:solidFill>
                  <a:schemeClr val="tx2">
                    <a:lumMod val="75000"/>
                  </a:schemeClr>
                </a:solidFill>
              </a:rPr>
              <a:t>  survey immediately rather than the following cycle. (For more information, see the Current Project Process &amp; Status document posted on na.org.) This proposed revision to the process would still allow all members and service bodies to offer ideas, but it builds in more collaboration to create the survey itself. The new process would empower conference participants to collectively create the survey by adding prioritization and approval steps by conference participants before the survey is finalized for inclusion in the </a:t>
            </a:r>
            <a:r>
              <a:rPr lang="en-US" sz="3400" i="1" dirty="0">
                <a:solidFill>
                  <a:schemeClr val="tx2">
                    <a:lumMod val="75000"/>
                  </a:schemeClr>
                </a:solidFill>
              </a:rPr>
              <a:t>Conference Agenda Report</a:t>
            </a:r>
            <a:r>
              <a:rPr lang="en-US" sz="3400" dirty="0">
                <a:solidFill>
                  <a:schemeClr val="tx2">
                    <a:lumMod val="75000"/>
                  </a:schemeClr>
                </a:solidFill>
              </a:rPr>
              <a:t>. </a:t>
            </a:r>
          </a:p>
        </p:txBody>
      </p:sp>
      <p:sp>
        <p:nvSpPr>
          <p:cNvPr id="5" name="Right Arrow 4">
            <a:extLst>
              <a:ext uri="{FF2B5EF4-FFF2-40B4-BE49-F238E27FC236}">
                <a16:creationId xmlns:a16="http://schemas.microsoft.com/office/drawing/2014/main" id="{7C526C35-BAF3-26AD-34C6-A36E2DD83C6F}"/>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990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5</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rationale continued </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401935" y="1051179"/>
            <a:ext cx="11023042" cy="3231654"/>
          </a:xfrm>
          <a:prstGeom prst="rect">
            <a:avLst/>
          </a:prstGeom>
          <a:noFill/>
        </p:spPr>
        <p:txBody>
          <a:bodyPr wrap="square" rtlCol="0">
            <a:spAutoFit/>
          </a:bodyPr>
          <a:lstStyle/>
          <a:p>
            <a:r>
              <a:rPr lang="en-US" sz="3400" dirty="0">
                <a:solidFill>
                  <a:schemeClr val="tx2">
                    <a:lumMod val="75000"/>
                  </a:schemeClr>
                </a:solidFill>
              </a:rPr>
              <a:t>Thousands of members voice their preferences for literature, service material, and Issue Discussion Topics through the </a:t>
            </a:r>
            <a:r>
              <a:rPr lang="en-US" sz="3400" i="1" dirty="0">
                <a:solidFill>
                  <a:schemeClr val="tx2">
                    <a:lumMod val="75000"/>
                  </a:schemeClr>
                </a:solidFill>
              </a:rPr>
              <a:t>CAR</a:t>
            </a:r>
            <a:r>
              <a:rPr lang="en-US" sz="3400" dirty="0">
                <a:solidFill>
                  <a:schemeClr val="tx2">
                    <a:lumMod val="75000"/>
                  </a:schemeClr>
                </a:solidFill>
              </a:rPr>
              <a:t>  survey (7,731 in 2023). The </a:t>
            </a:r>
            <a:r>
              <a:rPr lang="en-US" sz="3400" i="1" dirty="0">
                <a:solidFill>
                  <a:schemeClr val="tx2">
                    <a:lumMod val="75000"/>
                  </a:schemeClr>
                </a:solidFill>
              </a:rPr>
              <a:t>CAR</a:t>
            </a:r>
            <a:r>
              <a:rPr lang="en-US" sz="3400" dirty="0">
                <a:solidFill>
                  <a:schemeClr val="tx2">
                    <a:lumMod val="75000"/>
                  </a:schemeClr>
                </a:solidFill>
              </a:rPr>
              <a:t>  survey is a profoundly inclusive tool: any member of the Fellowship, any group, any service body is able to weigh in on what matters most to them and what should be a priority for the work. </a:t>
            </a:r>
          </a:p>
        </p:txBody>
      </p:sp>
      <p:sp>
        <p:nvSpPr>
          <p:cNvPr id="5" name="Right Arrow 4">
            <a:extLst>
              <a:ext uri="{FF2B5EF4-FFF2-40B4-BE49-F238E27FC236}">
                <a16:creationId xmlns:a16="http://schemas.microsoft.com/office/drawing/2014/main" id="{7C526C35-BAF3-26AD-34C6-A36E2DD83C6F}"/>
              </a:ext>
            </a:extLst>
          </p:cNvPr>
          <p:cNvSpPr/>
          <p:nvPr/>
        </p:nvSpPr>
        <p:spPr>
          <a:xfrm>
            <a:off x="10621108"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882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5"/>
            <a:ext cx="11518838" cy="96568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5</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rationale continued </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950094"/>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DF2F5E2-7E98-360E-F272-9058645ACC7C}"/>
              </a:ext>
            </a:extLst>
          </p:cNvPr>
          <p:cNvSpPr txBox="1"/>
          <p:nvPr/>
        </p:nvSpPr>
        <p:spPr>
          <a:xfrm>
            <a:off x="613286" y="1060705"/>
            <a:ext cx="11211728" cy="5678478"/>
          </a:xfrm>
          <a:prstGeom prst="rect">
            <a:avLst/>
          </a:prstGeom>
          <a:noFill/>
        </p:spPr>
        <p:txBody>
          <a:bodyPr wrap="square" rtlCol="0">
            <a:spAutoFit/>
          </a:bodyPr>
          <a:lstStyle/>
          <a:p>
            <a:r>
              <a:rPr lang="en-US" sz="3300" dirty="0">
                <a:solidFill>
                  <a:schemeClr val="tx2">
                    <a:lumMod val="75000"/>
                  </a:schemeClr>
                </a:solidFill>
              </a:rPr>
              <a:t>Proposed CAR survey Process:</a:t>
            </a:r>
          </a:p>
          <a:p>
            <a:pPr marL="548640" indent="-731520"/>
            <a:r>
              <a:rPr lang="en-US" sz="3300" dirty="0">
                <a:solidFill>
                  <a:schemeClr val="tx2">
                    <a:lumMod val="75000"/>
                  </a:schemeClr>
                </a:solidFill>
              </a:rPr>
              <a:t>•	Start fresh! Reintroduce any ideas from the 2023 </a:t>
            </a:r>
            <a:r>
              <a:rPr lang="en-US" sz="3300" i="1" dirty="0">
                <a:solidFill>
                  <a:schemeClr val="tx2">
                    <a:lumMod val="75000"/>
                  </a:schemeClr>
                </a:solidFill>
              </a:rPr>
              <a:t>CAR</a:t>
            </a:r>
            <a:r>
              <a:rPr lang="en-US" sz="3300" dirty="0">
                <a:solidFill>
                  <a:schemeClr val="tx2">
                    <a:lumMod val="75000"/>
                  </a:schemeClr>
                </a:solidFill>
              </a:rPr>
              <a:t>  survey</a:t>
            </a:r>
          </a:p>
          <a:p>
            <a:pPr marL="548640" indent="-731520"/>
            <a:r>
              <a:rPr lang="en-US" sz="3300" dirty="0">
                <a:solidFill>
                  <a:schemeClr val="tx2">
                    <a:lumMod val="75000"/>
                  </a:schemeClr>
                </a:solidFill>
              </a:rPr>
              <a:t>•	Ideas emerging from discussions at the Interim WSC could be added</a:t>
            </a:r>
          </a:p>
          <a:p>
            <a:pPr marL="548640" indent="-731520"/>
            <a:r>
              <a:rPr lang="en-US" sz="3300" dirty="0">
                <a:solidFill>
                  <a:schemeClr val="tx2">
                    <a:lumMod val="75000"/>
                  </a:schemeClr>
                </a:solidFill>
              </a:rPr>
              <a:t>•	Any member or service body could submit ideas before deadline  </a:t>
            </a:r>
          </a:p>
          <a:p>
            <a:pPr marL="548640" indent="-731520"/>
            <a:r>
              <a:rPr lang="en-US" sz="3300" dirty="0">
                <a:solidFill>
                  <a:schemeClr val="tx2">
                    <a:lumMod val="75000"/>
                  </a:schemeClr>
                </a:solidFill>
              </a:rPr>
              <a:t>•	When lists of ideas are compiled, conference participants </a:t>
            </a:r>
            <a:br>
              <a:rPr lang="en-US" sz="3300" dirty="0">
                <a:solidFill>
                  <a:schemeClr val="tx2">
                    <a:lumMod val="75000"/>
                  </a:schemeClr>
                </a:solidFill>
              </a:rPr>
            </a:br>
            <a:r>
              <a:rPr lang="en-US" sz="3300" dirty="0">
                <a:solidFill>
                  <a:schemeClr val="tx2">
                    <a:lumMod val="75000"/>
                  </a:schemeClr>
                </a:solidFill>
              </a:rPr>
              <a:t>would prioritize them via ballot</a:t>
            </a:r>
          </a:p>
          <a:p>
            <a:pPr marL="548640" indent="-731520"/>
            <a:r>
              <a:rPr lang="en-US" sz="3300" dirty="0">
                <a:solidFill>
                  <a:schemeClr val="tx2">
                    <a:lumMod val="75000"/>
                  </a:schemeClr>
                </a:solidFill>
              </a:rPr>
              <a:t>•	Results of prioritization would be distributed </a:t>
            </a:r>
            <a:br>
              <a:rPr lang="en-US" sz="3300" dirty="0">
                <a:solidFill>
                  <a:schemeClr val="tx2">
                    <a:lumMod val="75000"/>
                  </a:schemeClr>
                </a:solidFill>
              </a:rPr>
            </a:br>
            <a:r>
              <a:rPr lang="en-US" sz="3300" dirty="0">
                <a:solidFill>
                  <a:schemeClr val="tx2">
                    <a:lumMod val="75000"/>
                  </a:schemeClr>
                </a:solidFill>
              </a:rPr>
              <a:t>and together we would condense list</a:t>
            </a:r>
          </a:p>
          <a:p>
            <a:pPr marL="548640" indent="-731520"/>
            <a:r>
              <a:rPr lang="en-US" sz="3300" dirty="0">
                <a:solidFill>
                  <a:schemeClr val="tx2">
                    <a:lumMod val="75000"/>
                  </a:schemeClr>
                </a:solidFill>
              </a:rPr>
              <a:t>•	In this way, the conference would collectively </a:t>
            </a:r>
            <a:br>
              <a:rPr lang="en-US" sz="3300" dirty="0">
                <a:solidFill>
                  <a:schemeClr val="tx2">
                    <a:lumMod val="75000"/>
                  </a:schemeClr>
                </a:solidFill>
              </a:rPr>
            </a:br>
            <a:r>
              <a:rPr lang="en-US" sz="3300" dirty="0">
                <a:solidFill>
                  <a:schemeClr val="tx2">
                    <a:lumMod val="75000"/>
                  </a:schemeClr>
                </a:solidFill>
              </a:rPr>
              <a:t>create the final lists for the </a:t>
            </a:r>
            <a:r>
              <a:rPr lang="en-US" sz="3300" i="1" dirty="0">
                <a:solidFill>
                  <a:schemeClr val="tx2">
                    <a:lumMod val="75000"/>
                  </a:schemeClr>
                </a:solidFill>
              </a:rPr>
              <a:t>CAR</a:t>
            </a:r>
            <a:r>
              <a:rPr lang="en-US" sz="3300" dirty="0">
                <a:solidFill>
                  <a:schemeClr val="tx2">
                    <a:lumMod val="75000"/>
                  </a:schemeClr>
                </a:solidFill>
              </a:rPr>
              <a:t>  survey. </a:t>
            </a:r>
          </a:p>
          <a:p>
            <a:pPr marL="548640" indent="-731520"/>
            <a:r>
              <a:rPr lang="en-US" sz="3300" dirty="0">
                <a:solidFill>
                  <a:schemeClr val="tx2">
                    <a:lumMod val="75000"/>
                  </a:schemeClr>
                </a:solidFill>
              </a:rPr>
              <a:t> </a:t>
            </a:r>
          </a:p>
        </p:txBody>
      </p:sp>
      <p:sp>
        <p:nvSpPr>
          <p:cNvPr id="7" name="Right Arrow 6">
            <a:extLst>
              <a:ext uri="{FF2B5EF4-FFF2-40B4-BE49-F238E27FC236}">
                <a16:creationId xmlns:a16="http://schemas.microsoft.com/office/drawing/2014/main" id="{5351C566-2988-FB05-3785-C2D3C8AC43D5}"/>
              </a:ext>
            </a:extLst>
          </p:cNvPr>
          <p:cNvSpPr/>
          <p:nvPr/>
        </p:nvSpPr>
        <p:spPr>
          <a:xfrm>
            <a:off x="10621108"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954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5"/>
            <a:ext cx="11518838" cy="96568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5</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rationale continued </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950094"/>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DF2F5E2-7E98-360E-F272-9058645ACC7C}"/>
              </a:ext>
            </a:extLst>
          </p:cNvPr>
          <p:cNvSpPr txBox="1"/>
          <p:nvPr/>
        </p:nvSpPr>
        <p:spPr>
          <a:xfrm>
            <a:off x="613286" y="1060705"/>
            <a:ext cx="11211728" cy="5478423"/>
          </a:xfrm>
          <a:prstGeom prst="rect">
            <a:avLst/>
          </a:prstGeom>
          <a:noFill/>
        </p:spPr>
        <p:txBody>
          <a:bodyPr wrap="square" rtlCol="0">
            <a:spAutoFit/>
          </a:bodyPr>
          <a:lstStyle/>
          <a:p>
            <a:r>
              <a:rPr lang="en-US" sz="3300" b="1" u="sng" dirty="0">
                <a:solidFill>
                  <a:schemeClr val="tx2">
                    <a:lumMod val="75000"/>
                  </a:schemeClr>
                </a:solidFill>
              </a:rPr>
              <a:t>Timeline:</a:t>
            </a:r>
          </a:p>
          <a:p>
            <a:pPr marL="548640" indent="-731520">
              <a:spcBef>
                <a:spcPts val="600"/>
              </a:spcBef>
            </a:pPr>
            <a:r>
              <a:rPr lang="en-US" sz="3300" b="1" dirty="0">
                <a:solidFill>
                  <a:schemeClr val="tx2">
                    <a:lumMod val="75000"/>
                  </a:schemeClr>
                </a:solidFill>
              </a:rPr>
              <a:t>March 2025:  </a:t>
            </a:r>
            <a:r>
              <a:rPr lang="en-US" sz="3300" dirty="0">
                <a:solidFill>
                  <a:schemeClr val="tx2">
                    <a:lumMod val="75000"/>
                  </a:schemeClr>
                </a:solidFill>
              </a:rPr>
              <a:t>Email conference participants link to 2023 </a:t>
            </a:r>
            <a:r>
              <a:rPr lang="en-US" sz="3300" i="1" dirty="0">
                <a:solidFill>
                  <a:schemeClr val="tx2">
                    <a:lumMod val="75000"/>
                  </a:schemeClr>
                </a:solidFill>
              </a:rPr>
              <a:t>CAR </a:t>
            </a:r>
            <a:r>
              <a:rPr lang="en-US" sz="3300" dirty="0">
                <a:solidFill>
                  <a:schemeClr val="tx2">
                    <a:lumMod val="75000"/>
                  </a:schemeClr>
                </a:solidFill>
              </a:rPr>
              <a:t> survey and ideas received since 2023.</a:t>
            </a:r>
          </a:p>
          <a:p>
            <a:pPr marL="548640" indent="-731520">
              <a:spcBef>
                <a:spcPts val="600"/>
              </a:spcBef>
            </a:pPr>
            <a:r>
              <a:rPr lang="en-US" sz="3300" b="1" dirty="0">
                <a:solidFill>
                  <a:schemeClr val="tx2">
                    <a:lumMod val="75000"/>
                  </a:schemeClr>
                </a:solidFill>
              </a:rPr>
              <a:t>March–May 2025:  </a:t>
            </a:r>
            <a:r>
              <a:rPr lang="en-US" sz="3300" dirty="0">
                <a:solidFill>
                  <a:schemeClr val="tx2">
                    <a:lumMod val="75000"/>
                  </a:schemeClr>
                </a:solidFill>
              </a:rPr>
              <a:t>Collect ideas for 2026 </a:t>
            </a:r>
            <a:r>
              <a:rPr lang="en-US" sz="3300" i="1" dirty="0">
                <a:solidFill>
                  <a:schemeClr val="tx2">
                    <a:lumMod val="75000"/>
                  </a:schemeClr>
                </a:solidFill>
              </a:rPr>
              <a:t>CAR</a:t>
            </a:r>
            <a:r>
              <a:rPr lang="en-US" sz="3300" dirty="0">
                <a:solidFill>
                  <a:schemeClr val="tx2">
                    <a:lumMod val="75000"/>
                  </a:schemeClr>
                </a:solidFill>
              </a:rPr>
              <a:t>  survey, including ideas generated at Interim WSC.</a:t>
            </a:r>
          </a:p>
          <a:p>
            <a:pPr marL="548640" indent="-731520">
              <a:spcBef>
                <a:spcPts val="600"/>
              </a:spcBef>
            </a:pPr>
            <a:r>
              <a:rPr lang="en-US" sz="3300" b="1" dirty="0">
                <a:solidFill>
                  <a:schemeClr val="tx2">
                    <a:lumMod val="75000"/>
                  </a:schemeClr>
                </a:solidFill>
              </a:rPr>
              <a:t>June or July 2025:  </a:t>
            </a:r>
            <a:r>
              <a:rPr lang="en-US" sz="3300" dirty="0">
                <a:solidFill>
                  <a:schemeClr val="tx2">
                    <a:lumMod val="75000"/>
                  </a:schemeClr>
                </a:solidFill>
              </a:rPr>
              <a:t>Ballot of all ideas sent to Conference Participants. (prioritize or simple yes/no?)</a:t>
            </a:r>
          </a:p>
          <a:p>
            <a:pPr marL="548640" indent="-731520">
              <a:spcBef>
                <a:spcPts val="600"/>
              </a:spcBef>
            </a:pPr>
            <a:r>
              <a:rPr lang="en-US" sz="3300" b="1" dirty="0">
                <a:solidFill>
                  <a:schemeClr val="tx2">
                    <a:lumMod val="75000"/>
                  </a:schemeClr>
                </a:solidFill>
              </a:rPr>
              <a:t>August 2025 CP web meeting: </a:t>
            </a:r>
            <a:r>
              <a:rPr lang="en-US" sz="3300" dirty="0">
                <a:solidFill>
                  <a:schemeClr val="tx2">
                    <a:lumMod val="75000"/>
                  </a:schemeClr>
                </a:solidFill>
              </a:rPr>
              <a:t>Discuss list and prepare list of ideas for the 2026 </a:t>
            </a:r>
            <a:r>
              <a:rPr lang="en-US" sz="3300" i="1" dirty="0">
                <a:solidFill>
                  <a:schemeClr val="tx2">
                    <a:lumMod val="75000"/>
                  </a:schemeClr>
                </a:solidFill>
              </a:rPr>
              <a:t>CAR</a:t>
            </a:r>
            <a:r>
              <a:rPr lang="en-US" sz="3300" dirty="0">
                <a:solidFill>
                  <a:schemeClr val="tx2">
                    <a:lumMod val="75000"/>
                  </a:schemeClr>
                </a:solidFill>
              </a:rPr>
              <a:t>  survey. The list could be finalized at </a:t>
            </a:r>
            <a:br>
              <a:rPr lang="en-US" sz="3300" dirty="0">
                <a:solidFill>
                  <a:schemeClr val="tx2">
                    <a:lumMod val="75000"/>
                  </a:schemeClr>
                </a:solidFill>
              </a:rPr>
            </a:br>
            <a:r>
              <a:rPr lang="en-US" sz="3300" dirty="0">
                <a:solidFill>
                  <a:schemeClr val="tx2">
                    <a:lumMod val="75000"/>
                  </a:schemeClr>
                </a:solidFill>
              </a:rPr>
              <a:t>the web meeting or require another ballot. </a:t>
            </a:r>
          </a:p>
        </p:txBody>
      </p:sp>
      <p:sp>
        <p:nvSpPr>
          <p:cNvPr id="4" name="Rounded Rectangle 3">
            <a:extLst>
              <a:ext uri="{FF2B5EF4-FFF2-40B4-BE49-F238E27FC236}">
                <a16:creationId xmlns:a16="http://schemas.microsoft.com/office/drawing/2014/main" id="{41CA2A1A-8F2E-8FA2-ABA1-C3A2B21EF65B}"/>
              </a:ext>
            </a:extLst>
          </p:cNvPr>
          <p:cNvSpPr/>
          <p:nvPr/>
        </p:nvSpPr>
        <p:spPr>
          <a:xfrm>
            <a:off x="9857432" y="5446207"/>
            <a:ext cx="2208761" cy="1405628"/>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D20E87-D32E-DD9E-BC11-6F43B00E045B}"/>
              </a:ext>
            </a:extLst>
          </p:cNvPr>
          <p:cNvSpPr txBox="1"/>
          <p:nvPr/>
        </p:nvSpPr>
        <p:spPr>
          <a:xfrm>
            <a:off x="9857434" y="5476166"/>
            <a:ext cx="2208760"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391784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296825" y="92764"/>
            <a:ext cx="11961436" cy="2173356"/>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6:</a:t>
            </a:r>
            <a:r>
              <a:rPr lang="en-US" sz="4400" b="1" dirty="0">
                <a:solidFill>
                  <a:srgbClr val="00A8C2"/>
                </a:solidFill>
                <a:latin typeface="+mn-lt"/>
                <a:ea typeface="Cambria" charset="0"/>
                <a:cs typeface="Cambria" charset="0"/>
                <a:sym typeface="BotonBQ-Bold"/>
              </a:rPr>
              <a:t>  </a:t>
            </a:r>
            <a:r>
              <a:rPr lang="en-US" sz="4000" spc="-10" dirty="0">
                <a:solidFill>
                  <a:schemeClr val="tx2">
                    <a:lumMod val="60000"/>
                    <a:lumOff val="40000"/>
                  </a:schemeClr>
                </a:solidFill>
              </a:rPr>
              <a:t>To update </a:t>
            </a:r>
            <a:r>
              <a:rPr lang="en-US" sz="4000" i="1" spc="-10" dirty="0">
                <a:solidFill>
                  <a:schemeClr val="tx2">
                    <a:lumMod val="60000"/>
                    <a:lumOff val="40000"/>
                  </a:schemeClr>
                </a:solidFill>
              </a:rPr>
              <a:t>A Guide to World Services in NA </a:t>
            </a:r>
            <a:r>
              <a:rPr lang="en-US" sz="4000" spc="-10" dirty="0">
                <a:solidFill>
                  <a:schemeClr val="tx2">
                    <a:lumMod val="60000"/>
                    <a:lumOff val="40000"/>
                  </a:schemeClr>
                </a:solidFill>
              </a:rPr>
              <a:t>(</a:t>
            </a:r>
            <a:r>
              <a:rPr lang="en-US" sz="4000" i="1" spc="-10" dirty="0">
                <a:solidFill>
                  <a:schemeClr val="tx2">
                    <a:lumMod val="60000"/>
                    <a:lumOff val="40000"/>
                  </a:schemeClr>
                </a:solidFill>
              </a:rPr>
              <a:t>GWSNA </a:t>
            </a:r>
            <a:r>
              <a:rPr lang="en-US" sz="4000" spc="-10" dirty="0">
                <a:solidFill>
                  <a:schemeClr val="tx2">
                    <a:lumMod val="60000"/>
                    <a:lumOff val="40000"/>
                  </a:schemeClr>
                </a:solidFill>
              </a:rPr>
              <a:t>) amendment deadline policy to include first draft due </a:t>
            </a:r>
            <a:br>
              <a:rPr lang="en-US" sz="4000" spc="-10" dirty="0">
                <a:solidFill>
                  <a:schemeClr val="tx2">
                    <a:lumMod val="60000"/>
                    <a:lumOff val="40000"/>
                  </a:schemeClr>
                </a:solidFill>
              </a:rPr>
            </a:br>
            <a:r>
              <a:rPr lang="en-US" sz="4000" spc="-10" dirty="0">
                <a:solidFill>
                  <a:schemeClr val="tx2">
                    <a:lumMod val="60000"/>
                    <a:lumOff val="40000"/>
                  </a:schemeClr>
                </a:solidFill>
              </a:rPr>
              <a:t>forty-five (45) days in advance of WSC and final amendment deadline thirty (30) days in advance of WSC.</a:t>
            </a:r>
            <a:endParaRPr lang="en-US" sz="4000" dirty="0">
              <a:solidFill>
                <a:schemeClr val="tx2">
                  <a:lumMod val="60000"/>
                  <a:lumOff val="40000"/>
                </a:schemeClr>
              </a:solidFill>
            </a:endParaRPr>
          </a:p>
          <a:p>
            <a:pPr>
              <a:lnSpc>
                <a:spcPct val="108000"/>
              </a:lnSpc>
            </a:pP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2943324"/>
            <a:ext cx="11679240"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265043" y="3429000"/>
            <a:ext cx="11781183" cy="2323713"/>
          </a:xfrm>
          <a:prstGeom prst="rect">
            <a:avLst/>
          </a:prstGeom>
          <a:noFill/>
        </p:spPr>
        <p:txBody>
          <a:bodyPr wrap="square" rtlCol="0">
            <a:spAutoFit/>
          </a:bodyPr>
          <a:lstStyle/>
          <a:p>
            <a:r>
              <a:rPr lang="en-US" sz="4000" b="1" dirty="0">
                <a:solidFill>
                  <a:srgbClr val="00A8C2"/>
                </a:solidFill>
              </a:rPr>
              <a:t>Policy Affected: </a:t>
            </a:r>
            <a:r>
              <a:rPr lang="en-US" sz="4000" dirty="0">
                <a:solidFill>
                  <a:schemeClr val="tx2">
                    <a:lumMod val="75000"/>
                  </a:schemeClr>
                </a:solidFill>
              </a:rPr>
              <a:t>Changes to </a:t>
            </a:r>
            <a:r>
              <a:rPr lang="en-US" sz="4000" i="1" dirty="0">
                <a:solidFill>
                  <a:schemeClr val="tx2">
                    <a:lumMod val="75000"/>
                  </a:schemeClr>
                </a:solidFill>
              </a:rPr>
              <a:t>GWSNA</a:t>
            </a:r>
            <a:r>
              <a:rPr lang="en-US" sz="4000" dirty="0">
                <a:solidFill>
                  <a:schemeClr val="tx2">
                    <a:lumMod val="75000"/>
                  </a:schemeClr>
                </a:solidFill>
              </a:rPr>
              <a:t> (pages 13 &amp; 14):</a:t>
            </a:r>
          </a:p>
          <a:p>
            <a:pPr marL="365760"/>
            <a:r>
              <a:rPr lang="en-US" sz="3500" dirty="0">
                <a:solidFill>
                  <a:schemeClr val="tx2">
                    <a:lumMod val="75000"/>
                  </a:schemeClr>
                </a:solidFill>
              </a:rPr>
              <a:t>Amendments to motions must be submitted </a:t>
            </a:r>
            <a:r>
              <a:rPr lang="en-US" sz="3500" u="sng" dirty="0">
                <a:solidFill>
                  <a:srgbClr val="FF0000"/>
                </a:solidFill>
              </a:rPr>
              <a:t>no less than</a:t>
            </a:r>
            <a:r>
              <a:rPr lang="en-US" sz="3500" dirty="0">
                <a:solidFill>
                  <a:schemeClr val="tx2">
                    <a:lumMod val="75000"/>
                  </a:schemeClr>
                </a:solidFill>
              </a:rPr>
              <a:t> </a:t>
            </a:r>
            <a:r>
              <a:rPr lang="en-US" sz="3500" strike="sngStrike" dirty="0">
                <a:solidFill>
                  <a:srgbClr val="FF0000"/>
                </a:solidFill>
              </a:rPr>
              <a:t>fifteen</a:t>
            </a:r>
            <a:r>
              <a:rPr lang="en-US" sz="3500" dirty="0">
                <a:solidFill>
                  <a:schemeClr val="tx2">
                    <a:lumMod val="75000"/>
                  </a:schemeClr>
                </a:solidFill>
              </a:rPr>
              <a:t> </a:t>
            </a:r>
            <a:r>
              <a:rPr lang="en-US" sz="3500" u="sng" dirty="0">
                <a:solidFill>
                  <a:srgbClr val="FF0000"/>
                </a:solidFill>
              </a:rPr>
              <a:t>forty-five</a:t>
            </a:r>
            <a:r>
              <a:rPr lang="en-US" sz="3500" dirty="0">
                <a:solidFill>
                  <a:schemeClr val="tx2">
                    <a:lumMod val="75000"/>
                  </a:schemeClr>
                </a:solidFill>
              </a:rPr>
              <a:t> days before the opening day of the WSC </a:t>
            </a:r>
            <a:r>
              <a:rPr lang="en-US" sz="3500" u="sng" dirty="0">
                <a:solidFill>
                  <a:srgbClr val="FF0000"/>
                </a:solidFill>
              </a:rPr>
              <a:t>with final form expected no less than thirty days in advance of the WSC opening day</a:t>
            </a:r>
            <a:r>
              <a:rPr lang="en-US" sz="3500" dirty="0">
                <a:solidFill>
                  <a:schemeClr val="tx2">
                    <a:lumMod val="75000"/>
                  </a:schemeClr>
                </a:solidFill>
              </a:rPr>
              <a:t>. </a:t>
            </a:r>
          </a:p>
        </p:txBody>
      </p:sp>
      <p:sp>
        <p:nvSpPr>
          <p:cNvPr id="5" name="Right Arrow 4">
            <a:extLst>
              <a:ext uri="{FF2B5EF4-FFF2-40B4-BE49-F238E27FC236}">
                <a16:creationId xmlns:a16="http://schemas.microsoft.com/office/drawing/2014/main" id="{1F09AA5C-9941-B2FA-BD75-F8FB73C0A802}"/>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072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296825" y="92764"/>
            <a:ext cx="11961436" cy="79474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6</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890406"/>
            <a:ext cx="11679240"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281059" y="983359"/>
            <a:ext cx="11274546" cy="2554545"/>
          </a:xfrm>
          <a:prstGeom prst="rect">
            <a:avLst/>
          </a:prstGeom>
          <a:noFill/>
        </p:spPr>
        <p:txBody>
          <a:bodyPr wrap="square" rtlCol="0">
            <a:spAutoFit/>
          </a:bodyPr>
          <a:lstStyle/>
          <a:p>
            <a:pPr>
              <a:spcBef>
                <a:spcPts val="600"/>
              </a:spcBef>
            </a:pPr>
            <a:r>
              <a:rPr lang="en-US" sz="4000" b="1" dirty="0">
                <a:solidFill>
                  <a:srgbClr val="00A8C2"/>
                </a:solidFill>
              </a:rPr>
              <a:t>Intent:  </a:t>
            </a:r>
            <a:r>
              <a:rPr lang="en-US" sz="4000" dirty="0">
                <a:solidFill>
                  <a:schemeClr val="tx2">
                    <a:lumMod val="75000"/>
                  </a:schemeClr>
                </a:solidFill>
              </a:rPr>
              <a:t>To establish deadlines for the submission of amendments that allow for time to get a draft amendment conference ready and to be translated and straw polled in advance of the WSC meeting. </a:t>
            </a:r>
          </a:p>
        </p:txBody>
      </p:sp>
      <p:sp>
        <p:nvSpPr>
          <p:cNvPr id="5" name="TextBox 4">
            <a:extLst>
              <a:ext uri="{FF2B5EF4-FFF2-40B4-BE49-F238E27FC236}">
                <a16:creationId xmlns:a16="http://schemas.microsoft.com/office/drawing/2014/main" id="{32D901F3-4AF7-19C2-BEAE-646F580F5750}"/>
              </a:ext>
            </a:extLst>
          </p:cNvPr>
          <p:cNvSpPr txBox="1"/>
          <p:nvPr/>
        </p:nvSpPr>
        <p:spPr>
          <a:xfrm>
            <a:off x="330575" y="3595568"/>
            <a:ext cx="11586769" cy="3262432"/>
          </a:xfrm>
          <a:prstGeom prst="rect">
            <a:avLst/>
          </a:prstGeom>
          <a:noFill/>
        </p:spPr>
        <p:txBody>
          <a:bodyPr wrap="square" rtlCol="0">
            <a:spAutoFit/>
          </a:bodyPr>
          <a:lstStyle/>
          <a:p>
            <a:r>
              <a:rPr lang="en-US" sz="3600" b="1" dirty="0">
                <a:solidFill>
                  <a:srgbClr val="00A8C2"/>
                </a:solidFill>
              </a:rPr>
              <a:t>Rationale:  </a:t>
            </a:r>
            <a:r>
              <a:rPr lang="en-US" sz="3400" dirty="0">
                <a:solidFill>
                  <a:schemeClr val="tx2">
                    <a:lumMod val="75000"/>
                  </a:schemeClr>
                </a:solidFill>
              </a:rPr>
              <a:t>Establishing an amendment deadline ahead of the WSC aids in the ability for Conference Participants to review all the information that will be discussed on each motion ahead of time. Establishing appropriate deadlines lends to the ability to communicate the possible items for discussion on motions ahead of the WSC to conference participants.</a:t>
            </a:r>
          </a:p>
        </p:txBody>
      </p:sp>
      <p:sp>
        <p:nvSpPr>
          <p:cNvPr id="6" name="Right Arrow 5">
            <a:extLst>
              <a:ext uri="{FF2B5EF4-FFF2-40B4-BE49-F238E27FC236}">
                <a16:creationId xmlns:a16="http://schemas.microsoft.com/office/drawing/2014/main" id="{59B071C4-475D-B9CF-8D2D-BC18F4DEB75E}"/>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695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6</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rationale continued </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351692" y="974691"/>
            <a:ext cx="11113477" cy="3754874"/>
          </a:xfrm>
          <a:prstGeom prst="rect">
            <a:avLst/>
          </a:prstGeom>
          <a:noFill/>
        </p:spPr>
        <p:txBody>
          <a:bodyPr wrap="square" rtlCol="0">
            <a:spAutoFit/>
          </a:bodyPr>
          <a:lstStyle/>
          <a:p>
            <a:r>
              <a:rPr lang="en-US" sz="3400" dirty="0">
                <a:solidFill>
                  <a:schemeClr val="tx2">
                    <a:lumMod val="75000"/>
                  </a:schemeClr>
                </a:solidFill>
              </a:rPr>
              <a:t>This also helps with conducting the initial straw poll ahead of the WSC by having the amendments on the initial straw poll it can help frame the decision-making sessions. Another reason for this consideration is for the purpose of translations allowing them the necessary time to translate the information ahead of the WSC and the straw polls. The initial straw poll is currently sent to conference participants in English, Spanish, and Portuguese. </a:t>
            </a:r>
          </a:p>
        </p:txBody>
      </p:sp>
      <p:sp>
        <p:nvSpPr>
          <p:cNvPr id="6" name="Rounded Rectangle 5">
            <a:extLst>
              <a:ext uri="{FF2B5EF4-FFF2-40B4-BE49-F238E27FC236}">
                <a16:creationId xmlns:a16="http://schemas.microsoft.com/office/drawing/2014/main" id="{25A69210-BFC1-C1E1-8E5E-0BFAE274F769}"/>
              </a:ext>
            </a:extLst>
          </p:cNvPr>
          <p:cNvSpPr/>
          <p:nvPr/>
        </p:nvSpPr>
        <p:spPr>
          <a:xfrm>
            <a:off x="9857432" y="5300827"/>
            <a:ext cx="2208761" cy="1551008"/>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176BC79-4E89-2039-66E2-DBFFE24DFAAD}"/>
              </a:ext>
            </a:extLst>
          </p:cNvPr>
          <p:cNvSpPr txBox="1"/>
          <p:nvPr/>
        </p:nvSpPr>
        <p:spPr>
          <a:xfrm>
            <a:off x="9857434" y="5476166"/>
            <a:ext cx="2208760"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1433096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488433" cy="227936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ts val="44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7:</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To add to </a:t>
            </a:r>
            <a:r>
              <a:rPr lang="en-US" sz="4000" i="1" dirty="0">
                <a:solidFill>
                  <a:schemeClr val="tx2">
                    <a:lumMod val="60000"/>
                    <a:lumOff val="40000"/>
                  </a:schemeClr>
                </a:solidFill>
              </a:rPr>
              <a:t>GWSNA</a:t>
            </a:r>
            <a:r>
              <a:rPr lang="en-US" sz="4000" dirty="0">
                <a:solidFill>
                  <a:schemeClr val="tx2">
                    <a:lumMod val="60000"/>
                    <a:lumOff val="40000"/>
                  </a:schemeClr>
                </a:solidFill>
              </a:rPr>
              <a:t> amendment deadline policy to include first draft due thirty (30) days in advance of </a:t>
            </a:r>
            <a:r>
              <a:rPr lang="en-US" sz="4000" u="sng" dirty="0">
                <a:solidFill>
                  <a:schemeClr val="tx2">
                    <a:lumMod val="60000"/>
                    <a:lumOff val="40000"/>
                  </a:schemeClr>
                </a:solidFill>
              </a:rPr>
              <a:t>interim</a:t>
            </a:r>
            <a:r>
              <a:rPr lang="en-US" sz="4000" dirty="0">
                <a:solidFill>
                  <a:schemeClr val="tx2">
                    <a:lumMod val="60000"/>
                    <a:lumOff val="40000"/>
                  </a:schemeClr>
                </a:solidFill>
              </a:rPr>
              <a:t> WSC and final amendment deadline fifteen (15) days in advance of </a:t>
            </a:r>
            <a:r>
              <a:rPr lang="en-US" sz="4000" u="sng" dirty="0">
                <a:solidFill>
                  <a:schemeClr val="tx2">
                    <a:lumMod val="60000"/>
                    <a:lumOff val="40000"/>
                  </a:schemeClr>
                </a:solidFill>
              </a:rPr>
              <a:t>interim</a:t>
            </a:r>
            <a:r>
              <a:rPr lang="en-US" sz="4000" dirty="0">
                <a:solidFill>
                  <a:schemeClr val="tx2">
                    <a:lumMod val="60000"/>
                    <a:lumOff val="40000"/>
                  </a:schemeClr>
                </a:solidFill>
              </a:rPr>
              <a:t> WSC.</a:t>
            </a:r>
          </a:p>
          <a:p>
            <a:pPr>
              <a:lnSpc>
                <a:spcPct val="108000"/>
              </a:lnSpc>
            </a:pPr>
            <a:endParaRPr lang="en-US" sz="4000" dirty="0">
              <a:solidFill>
                <a:schemeClr val="tx2">
                  <a:lumMod val="60000"/>
                  <a:lumOff val="40000"/>
                </a:schemeClr>
              </a:solidFill>
            </a:endParaRPr>
          </a:p>
          <a:p>
            <a:pPr>
              <a:lnSpc>
                <a:spcPct val="108000"/>
              </a:lnSpc>
            </a:pP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2564076"/>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516662" y="3048348"/>
            <a:ext cx="11308352" cy="2323713"/>
          </a:xfrm>
          <a:prstGeom prst="rect">
            <a:avLst/>
          </a:prstGeom>
          <a:noFill/>
        </p:spPr>
        <p:txBody>
          <a:bodyPr wrap="square" rtlCol="0">
            <a:spAutoFit/>
          </a:bodyPr>
          <a:lstStyle/>
          <a:p>
            <a:r>
              <a:rPr lang="en-US" sz="4000" b="1" dirty="0">
                <a:solidFill>
                  <a:srgbClr val="00A8C2"/>
                </a:solidFill>
              </a:rPr>
              <a:t>Policy Affected: </a:t>
            </a:r>
            <a:r>
              <a:rPr lang="en-US" sz="4000" dirty="0">
                <a:solidFill>
                  <a:schemeClr val="tx2">
                    <a:lumMod val="75000"/>
                  </a:schemeClr>
                </a:solidFill>
              </a:rPr>
              <a:t>Add to </a:t>
            </a:r>
            <a:r>
              <a:rPr lang="en-US" sz="4000" i="1" dirty="0">
                <a:solidFill>
                  <a:schemeClr val="tx2">
                    <a:lumMod val="75000"/>
                  </a:schemeClr>
                </a:solidFill>
              </a:rPr>
              <a:t>GWSNA</a:t>
            </a:r>
            <a:r>
              <a:rPr lang="en-US" sz="4000" dirty="0">
                <a:solidFill>
                  <a:schemeClr val="tx2">
                    <a:lumMod val="75000"/>
                  </a:schemeClr>
                </a:solidFill>
              </a:rPr>
              <a:t>  (pages 13 &amp; 14):</a:t>
            </a:r>
          </a:p>
          <a:p>
            <a:pPr marL="365760"/>
            <a:r>
              <a:rPr lang="en-US" sz="3500" u="sng" dirty="0">
                <a:solidFill>
                  <a:srgbClr val="FF0000"/>
                </a:solidFill>
              </a:rPr>
              <a:t>For the interim WSC amendments must be submitted no less than thirty days with final form expected no less than fifteen days in advance of the opening session.</a:t>
            </a:r>
          </a:p>
        </p:txBody>
      </p:sp>
      <p:sp>
        <p:nvSpPr>
          <p:cNvPr id="5" name="Right Arrow 4">
            <a:extLst>
              <a:ext uri="{FF2B5EF4-FFF2-40B4-BE49-F238E27FC236}">
                <a16:creationId xmlns:a16="http://schemas.microsoft.com/office/drawing/2014/main" id="{009C8020-6F84-7EB2-D6DF-54573032756C}"/>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411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5"/>
            <a:ext cx="11488433" cy="74641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ts val="44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7</a:t>
            </a:r>
            <a:endParaRPr lang="en-US" sz="4000" dirty="0">
              <a:solidFill>
                <a:schemeClr val="tx2">
                  <a:lumMod val="60000"/>
                  <a:lumOff val="40000"/>
                </a:schemeClr>
              </a:solidFill>
            </a:endParaRPr>
          </a:p>
          <a:p>
            <a:pPr>
              <a:lnSpc>
                <a:spcPct val="108000"/>
              </a:lnSpc>
            </a:pP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905435"/>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282889" y="1038896"/>
            <a:ext cx="11584214" cy="2554545"/>
          </a:xfrm>
          <a:prstGeom prst="rect">
            <a:avLst/>
          </a:prstGeom>
          <a:noFill/>
        </p:spPr>
        <p:txBody>
          <a:bodyPr wrap="square" rtlCol="0">
            <a:spAutoFit/>
          </a:bodyPr>
          <a:lstStyle/>
          <a:p>
            <a:r>
              <a:rPr lang="en-US" sz="4000" b="1" dirty="0">
                <a:solidFill>
                  <a:srgbClr val="00A8C2"/>
                </a:solidFill>
              </a:rPr>
              <a:t>Intent:  </a:t>
            </a:r>
            <a:r>
              <a:rPr lang="en-US" sz="4000" dirty="0">
                <a:solidFill>
                  <a:schemeClr val="tx2">
                    <a:lumMod val="75000"/>
                  </a:schemeClr>
                </a:solidFill>
              </a:rPr>
              <a:t>To establish deadlines for the submission of amendments that allow for time to get a draft amendment conference ready and to be translated and straw polled in advance of the interim WSC meeting.</a:t>
            </a:r>
          </a:p>
        </p:txBody>
      </p:sp>
      <p:sp>
        <p:nvSpPr>
          <p:cNvPr id="6" name="Right Arrow 5">
            <a:extLst>
              <a:ext uri="{FF2B5EF4-FFF2-40B4-BE49-F238E27FC236}">
                <a16:creationId xmlns:a16="http://schemas.microsoft.com/office/drawing/2014/main" id="{45D9B680-B42B-CC29-2A88-A973ECA2F550}"/>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7BA92DD-7FA2-55F6-02FD-D33FFAF4D766}"/>
              </a:ext>
            </a:extLst>
          </p:cNvPr>
          <p:cNvSpPr txBox="1"/>
          <p:nvPr/>
        </p:nvSpPr>
        <p:spPr>
          <a:xfrm>
            <a:off x="350672" y="3595568"/>
            <a:ext cx="11586769" cy="3262432"/>
          </a:xfrm>
          <a:prstGeom prst="rect">
            <a:avLst/>
          </a:prstGeom>
          <a:noFill/>
        </p:spPr>
        <p:txBody>
          <a:bodyPr wrap="square" rtlCol="0">
            <a:spAutoFit/>
          </a:bodyPr>
          <a:lstStyle/>
          <a:p>
            <a:r>
              <a:rPr lang="en-US" sz="3600" b="1" dirty="0">
                <a:solidFill>
                  <a:srgbClr val="00A8C2"/>
                </a:solidFill>
              </a:rPr>
              <a:t>Rationale:  </a:t>
            </a:r>
            <a:r>
              <a:rPr lang="en-US" sz="3400" dirty="0">
                <a:solidFill>
                  <a:schemeClr val="tx2">
                    <a:lumMod val="75000"/>
                  </a:schemeClr>
                </a:solidFill>
              </a:rPr>
              <a:t>Establishing an amendment deadline ahead of the interim WSC aids in the ability for Conference Participants to review all the information that will be discussed on each motion ahead of time. Establishing appropriate deadlines lends to the ability to communicate the possible items for discussion on motions ahead of the interim WSC to conference participants</a:t>
            </a:r>
          </a:p>
        </p:txBody>
      </p:sp>
    </p:spTree>
    <p:extLst>
      <p:ext uri="{BB962C8B-B14F-4D97-AF65-F5344CB8AC3E}">
        <p14:creationId xmlns:p14="http://schemas.microsoft.com/office/powerpoint/2010/main" val="613264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5"/>
            <a:ext cx="11488433" cy="74641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ts val="44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7</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rationale continued </a:t>
            </a:r>
            <a:endParaRPr lang="en-US" sz="3600" dirty="0">
              <a:solidFill>
                <a:schemeClr val="tx2">
                  <a:lumMod val="60000"/>
                  <a:lumOff val="40000"/>
                </a:schemeClr>
              </a:solidFill>
            </a:endParaRPr>
          </a:p>
          <a:p>
            <a:pPr>
              <a:lnSpc>
                <a:spcPct val="108000"/>
              </a:lnSpc>
            </a:pP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77034" y="804951"/>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263777-379F-5520-1B86-28009162E64F}"/>
              </a:ext>
            </a:extLst>
          </p:cNvPr>
          <p:cNvSpPr txBox="1"/>
          <p:nvPr/>
        </p:nvSpPr>
        <p:spPr>
          <a:xfrm>
            <a:off x="320527" y="972948"/>
            <a:ext cx="11586769" cy="5355312"/>
          </a:xfrm>
          <a:prstGeom prst="rect">
            <a:avLst/>
          </a:prstGeom>
          <a:noFill/>
        </p:spPr>
        <p:txBody>
          <a:bodyPr wrap="square" rtlCol="0">
            <a:spAutoFit/>
          </a:bodyPr>
          <a:lstStyle/>
          <a:p>
            <a:r>
              <a:rPr lang="en-US" sz="3400" dirty="0">
                <a:solidFill>
                  <a:schemeClr val="tx2">
                    <a:lumMod val="75000"/>
                  </a:schemeClr>
                </a:solidFill>
              </a:rPr>
              <a:t>This also helps with conducting the initial straw poll ahead of the interim WSC by having the amendments on the initial straw poll it can help frame the decision-making sessions. Another reason for this consideration is for the purpose of translations allowing them the necessary time to translate the information ahead of the interim WSC. The timeline from the Interim WSC Report to the interim WSC is condensed in comparison to the in-person WSC, with the interim WSC report coming out 90 days before the meeting. For that reason the window for amendment submissions is a tighter timeline. </a:t>
            </a:r>
          </a:p>
          <a:p>
            <a:endParaRPr lang="en-US" sz="3400" dirty="0">
              <a:solidFill>
                <a:schemeClr val="tx2">
                  <a:lumMod val="75000"/>
                </a:schemeClr>
              </a:solidFill>
            </a:endParaRPr>
          </a:p>
        </p:txBody>
      </p:sp>
      <p:sp>
        <p:nvSpPr>
          <p:cNvPr id="6" name="Rounded Rectangle 5">
            <a:extLst>
              <a:ext uri="{FF2B5EF4-FFF2-40B4-BE49-F238E27FC236}">
                <a16:creationId xmlns:a16="http://schemas.microsoft.com/office/drawing/2014/main" id="{1D8EA901-BF85-05F9-2C77-9189BFBBA9B0}"/>
              </a:ext>
            </a:extLst>
          </p:cNvPr>
          <p:cNvSpPr/>
          <p:nvPr/>
        </p:nvSpPr>
        <p:spPr>
          <a:xfrm>
            <a:off x="9857432" y="5300827"/>
            <a:ext cx="2208761" cy="1551008"/>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55011D-5C93-1D61-617E-245FA21A38D5}"/>
              </a:ext>
            </a:extLst>
          </p:cNvPr>
          <p:cNvSpPr txBox="1"/>
          <p:nvPr/>
        </p:nvSpPr>
        <p:spPr>
          <a:xfrm>
            <a:off x="9857434" y="5476166"/>
            <a:ext cx="2208760"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319848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5B2610-0BCA-92A2-73B1-A2CF598408FB}"/>
              </a:ext>
            </a:extLst>
          </p:cNvPr>
          <p:cNvSpPr txBox="1"/>
          <p:nvPr/>
        </p:nvSpPr>
        <p:spPr>
          <a:xfrm>
            <a:off x="235671" y="149168"/>
            <a:ext cx="11956330" cy="6386364"/>
          </a:xfrm>
          <a:prstGeom prst="rect">
            <a:avLst/>
          </a:prstGeom>
          <a:noFill/>
        </p:spPr>
        <p:txBody>
          <a:bodyPr wrap="square" rtlCol="0">
            <a:spAutoFit/>
          </a:bodyPr>
          <a:lstStyle/>
          <a:p>
            <a:pPr>
              <a:lnSpc>
                <a:spcPts val="7000"/>
              </a:lnSpc>
            </a:pPr>
            <a:r>
              <a:rPr lang="en-US" sz="7000" b="1" dirty="0">
                <a:solidFill>
                  <a:srgbClr val="9B236B"/>
                </a:solidFill>
                <a:latin typeface="Franklin Gothic Demi Cond" panose="020B0603020102020204" pitchFamily="34" charset="0"/>
                <a:cs typeface="Arial Narrow" panose="020B0604020202020204" pitchFamily="34" charset="0"/>
              </a:rPr>
              <a:t>Interim WSC meeting</a:t>
            </a:r>
          </a:p>
          <a:p>
            <a:pPr marL="502920" indent="-502920">
              <a:spcBef>
                <a:spcPts val="1600"/>
              </a:spcBef>
              <a:buFont typeface="Arial" panose="020B0604020202020204" pitchFamily="34" charset="0"/>
              <a:buChar char="•"/>
            </a:pPr>
            <a:r>
              <a:rPr lang="en-US" sz="4800" b="1" spc="-100" dirty="0">
                <a:solidFill>
                  <a:schemeClr val="tx1">
                    <a:lumMod val="50000"/>
                    <a:lumOff val="50000"/>
                  </a:schemeClr>
                </a:solidFill>
                <a:cs typeface="Arial Narrow" panose="020B0604020202020204" pitchFamily="34" charset="0"/>
              </a:rPr>
              <a:t>Interim WSC Report contains 12 motions</a:t>
            </a:r>
          </a:p>
          <a:p>
            <a:pPr marL="960120" lvl="1" indent="-502920">
              <a:spcBef>
                <a:spcPts val="1600"/>
              </a:spcBef>
              <a:buFont typeface="Wingdings" pitchFamily="2" charset="2"/>
              <a:buChar char="ü"/>
            </a:pPr>
            <a:r>
              <a:rPr lang="en-US" sz="3500" b="1" spc="-100" dirty="0">
                <a:solidFill>
                  <a:schemeClr val="tx1">
                    <a:lumMod val="50000"/>
                    <a:lumOff val="50000"/>
                  </a:schemeClr>
                </a:solidFill>
                <a:cs typeface="Arial Narrow" panose="020B0604020202020204" pitchFamily="34" charset="0"/>
              </a:rPr>
              <a:t>Some are carry overs from WSC 2023</a:t>
            </a:r>
          </a:p>
          <a:p>
            <a:pPr marL="960120" lvl="1" indent="-502920">
              <a:spcBef>
                <a:spcPts val="1600"/>
              </a:spcBef>
              <a:buFont typeface="Wingdings" pitchFamily="2" charset="2"/>
              <a:buChar char="ü"/>
            </a:pPr>
            <a:r>
              <a:rPr lang="en-US" sz="3500" b="1" spc="-100" dirty="0">
                <a:solidFill>
                  <a:schemeClr val="tx1">
                    <a:lumMod val="50000"/>
                    <a:lumOff val="50000"/>
                  </a:schemeClr>
                </a:solidFill>
                <a:cs typeface="Arial Narrow" panose="020B0604020202020204" pitchFamily="34" charset="0"/>
              </a:rPr>
              <a:t>Two are legally necessary</a:t>
            </a:r>
          </a:p>
          <a:p>
            <a:pPr marL="960120" lvl="1" indent="-502920">
              <a:spcBef>
                <a:spcPts val="1600"/>
              </a:spcBef>
              <a:buFont typeface="Wingdings" pitchFamily="2" charset="2"/>
              <a:buChar char="ü"/>
            </a:pPr>
            <a:r>
              <a:rPr lang="en-US" sz="3500" b="1" spc="-100" dirty="0">
                <a:solidFill>
                  <a:schemeClr val="tx1">
                    <a:lumMod val="50000"/>
                    <a:lumOff val="50000"/>
                  </a:schemeClr>
                </a:solidFill>
                <a:cs typeface="Arial Narrow" panose="020B0604020202020204" pitchFamily="34" charset="0"/>
              </a:rPr>
              <a:t>Some offer new processes to make time for discussion/planning/collaboration</a:t>
            </a:r>
          </a:p>
          <a:p>
            <a:pPr marL="502920" indent="-502920">
              <a:spcBef>
                <a:spcPts val="1600"/>
              </a:spcBef>
              <a:buFont typeface="Arial" panose="020B0604020202020204" pitchFamily="34" charset="0"/>
              <a:buChar char="•"/>
            </a:pPr>
            <a:r>
              <a:rPr lang="en-US" sz="4800" b="1" spc="-100" dirty="0">
                <a:solidFill>
                  <a:schemeClr val="tx1">
                    <a:lumMod val="50000"/>
                    <a:lumOff val="50000"/>
                  </a:schemeClr>
                </a:solidFill>
                <a:cs typeface="Arial Narrow" panose="020B0604020202020204" pitchFamily="34" charset="0"/>
              </a:rPr>
              <a:t>To keep things simple, only delegates will vote on these motions at the interim WSC</a:t>
            </a:r>
          </a:p>
        </p:txBody>
      </p:sp>
      <p:pic>
        <p:nvPicPr>
          <p:cNvPr id="5" name="Picture 4" descr="A person holding a pencil on his shoulder&#10;&#10;Description automatically generated">
            <a:extLst>
              <a:ext uri="{FF2B5EF4-FFF2-40B4-BE49-F238E27FC236}">
                <a16:creationId xmlns:a16="http://schemas.microsoft.com/office/drawing/2014/main" id="{F22DECF2-D3FE-71F7-BF42-1BA63A3C374D}"/>
              </a:ext>
            </a:extLst>
          </p:cNvPr>
          <p:cNvPicPr>
            <a:picLocks noChangeAspect="1"/>
          </p:cNvPicPr>
          <p:nvPr/>
        </p:nvPicPr>
        <p:blipFill>
          <a:blip r:embed="rId3"/>
          <a:stretch>
            <a:fillRect/>
          </a:stretch>
        </p:blipFill>
        <p:spPr>
          <a:xfrm>
            <a:off x="8850784" y="2046962"/>
            <a:ext cx="3112580" cy="2855209"/>
          </a:xfrm>
          <a:prstGeom prst="rect">
            <a:avLst/>
          </a:prstGeom>
        </p:spPr>
      </p:pic>
    </p:spTree>
    <p:extLst>
      <p:ext uri="{BB962C8B-B14F-4D97-AF65-F5344CB8AC3E}">
        <p14:creationId xmlns:p14="http://schemas.microsoft.com/office/powerpoint/2010/main" val="5008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2" y="159024"/>
            <a:ext cx="11458028" cy="227936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ts val="44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8:</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To add the following language defining amendments to the </a:t>
            </a:r>
            <a:r>
              <a:rPr lang="en-US" sz="4000" i="1" dirty="0">
                <a:solidFill>
                  <a:schemeClr val="tx2">
                    <a:lumMod val="60000"/>
                    <a:lumOff val="40000"/>
                  </a:schemeClr>
                </a:solidFill>
              </a:rPr>
              <a:t>CAR</a:t>
            </a:r>
            <a:r>
              <a:rPr lang="en-US" sz="4000" dirty="0">
                <a:solidFill>
                  <a:schemeClr val="tx2">
                    <a:lumMod val="60000"/>
                    <a:lumOff val="40000"/>
                  </a:schemeClr>
                </a:solidFill>
              </a:rPr>
              <a:t> &amp; CAT-related paragraphs in </a:t>
            </a:r>
            <a:br>
              <a:rPr lang="en-US" sz="4000" dirty="0">
                <a:solidFill>
                  <a:schemeClr val="tx2">
                    <a:lumMod val="60000"/>
                    <a:lumOff val="40000"/>
                  </a:schemeClr>
                </a:solidFill>
              </a:rPr>
            </a:br>
            <a:r>
              <a:rPr lang="en-US" sz="4000" i="1" dirty="0">
                <a:solidFill>
                  <a:schemeClr val="tx2">
                    <a:lumMod val="60000"/>
                    <a:lumOff val="40000"/>
                  </a:schemeClr>
                </a:solidFill>
              </a:rPr>
              <a:t>GWSNA</a:t>
            </a:r>
            <a:r>
              <a:rPr lang="en-US" sz="4000" dirty="0">
                <a:solidFill>
                  <a:schemeClr val="tx2">
                    <a:lumMod val="60000"/>
                    <a:lumOff val="40000"/>
                  </a:schemeClr>
                </a:solidFill>
              </a:rPr>
              <a:t> (pages 13 &amp; 14) :</a:t>
            </a:r>
          </a:p>
          <a:p>
            <a:pPr marL="182880">
              <a:lnSpc>
                <a:spcPts val="4400"/>
              </a:lnSpc>
            </a:pPr>
            <a:r>
              <a:rPr lang="en-US" sz="4000" dirty="0"/>
              <a:t>An amendment to a motion is a change or addition designed to improve the motion. </a:t>
            </a:r>
            <a:r>
              <a:rPr lang="en-US" sz="4000" u="sng" dirty="0">
                <a:solidFill>
                  <a:srgbClr val="FF0000"/>
                </a:solidFill>
              </a:rPr>
              <a:t>The purpose of an amendment is to refine a motion to move the Fellowship closer toward consensus. An amendment should clarify, add, or subtract language that keeps the motion consistent with its intent. An amendment shall not replace a motion or introduce a substitute or contrary motion. A motion to split or divide a motion is an amendment to the motion.</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6552980"/>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Right Arrow 3">
            <a:extLst>
              <a:ext uri="{FF2B5EF4-FFF2-40B4-BE49-F238E27FC236}">
                <a16:creationId xmlns:a16="http://schemas.microsoft.com/office/drawing/2014/main" id="{30513078-BFB3-35D1-4CC6-9C32F40EE2C7}"/>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266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2" y="159025"/>
            <a:ext cx="11458028" cy="76862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ts val="44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8</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849479"/>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294710" y="1050264"/>
            <a:ext cx="11622635" cy="1323439"/>
          </a:xfrm>
          <a:prstGeom prst="rect">
            <a:avLst/>
          </a:prstGeom>
          <a:noFill/>
        </p:spPr>
        <p:txBody>
          <a:bodyPr wrap="square" rtlCol="0">
            <a:spAutoFit/>
          </a:bodyPr>
          <a:lstStyle/>
          <a:p>
            <a:r>
              <a:rPr lang="en-US" sz="4000" b="1" dirty="0">
                <a:solidFill>
                  <a:srgbClr val="00A8C2"/>
                </a:solidFill>
              </a:rPr>
              <a:t>Intent:  </a:t>
            </a:r>
            <a:r>
              <a:rPr lang="en-US" sz="4000" dirty="0">
                <a:solidFill>
                  <a:schemeClr val="tx2">
                    <a:lumMod val="75000"/>
                  </a:schemeClr>
                </a:solidFill>
              </a:rPr>
              <a:t>To clearly define the purpose of an amendment and its relation to a motion.</a:t>
            </a:r>
          </a:p>
        </p:txBody>
      </p:sp>
      <p:sp>
        <p:nvSpPr>
          <p:cNvPr id="5" name="TextBox 4">
            <a:extLst>
              <a:ext uri="{FF2B5EF4-FFF2-40B4-BE49-F238E27FC236}">
                <a16:creationId xmlns:a16="http://schemas.microsoft.com/office/drawing/2014/main" id="{3CB48F58-42FA-0E9C-AAF0-78EE06B80D34}"/>
              </a:ext>
            </a:extLst>
          </p:cNvPr>
          <p:cNvSpPr txBox="1"/>
          <p:nvPr/>
        </p:nvSpPr>
        <p:spPr>
          <a:xfrm>
            <a:off x="320527" y="2570636"/>
            <a:ext cx="11586769" cy="3785652"/>
          </a:xfrm>
          <a:prstGeom prst="rect">
            <a:avLst/>
          </a:prstGeom>
          <a:noFill/>
        </p:spPr>
        <p:txBody>
          <a:bodyPr wrap="square" rtlCol="0">
            <a:spAutoFit/>
          </a:bodyPr>
          <a:lstStyle/>
          <a:p>
            <a:r>
              <a:rPr lang="en-US" sz="3600" b="1" dirty="0">
                <a:solidFill>
                  <a:srgbClr val="00A8C2"/>
                </a:solidFill>
              </a:rPr>
              <a:t>Rationale:  </a:t>
            </a:r>
            <a:r>
              <a:rPr lang="en-US" sz="3400" dirty="0">
                <a:solidFill>
                  <a:schemeClr val="tx2">
                    <a:lumMod val="75000"/>
                  </a:schemeClr>
                </a:solidFill>
              </a:rPr>
              <a:t>The current language regarding amendments in </a:t>
            </a:r>
            <a:r>
              <a:rPr lang="en-US" sz="3400" i="1" dirty="0">
                <a:solidFill>
                  <a:schemeClr val="tx2">
                    <a:lumMod val="75000"/>
                  </a:schemeClr>
                </a:solidFill>
              </a:rPr>
              <a:t>GWSNA</a:t>
            </a:r>
            <a:r>
              <a:rPr lang="en-US" sz="3400" dirty="0">
                <a:solidFill>
                  <a:schemeClr val="tx2">
                    <a:lumMod val="75000"/>
                  </a:schemeClr>
                </a:solidFill>
              </a:rPr>
              <a:t> needs refining to fit the current process being used by the WSC. With a discussion-based conference, we see that amendments are useful to enhance or clarify a motion that is being discussed. However, there are times when an amendment may attempt to also change the outcome or intent of a motion and that is not an improvement to a </a:t>
            </a:r>
            <a:br>
              <a:rPr lang="en-US" sz="3400" dirty="0">
                <a:solidFill>
                  <a:schemeClr val="tx2">
                    <a:lumMod val="75000"/>
                  </a:schemeClr>
                </a:solidFill>
              </a:rPr>
            </a:br>
            <a:r>
              <a:rPr lang="en-US" sz="3400" dirty="0">
                <a:solidFill>
                  <a:schemeClr val="tx2">
                    <a:lumMod val="75000"/>
                  </a:schemeClr>
                </a:solidFill>
              </a:rPr>
              <a:t>motion, but more of a con for voting in favor. </a:t>
            </a:r>
          </a:p>
        </p:txBody>
      </p:sp>
      <p:sp>
        <p:nvSpPr>
          <p:cNvPr id="6" name="Rounded Rectangle 5">
            <a:extLst>
              <a:ext uri="{FF2B5EF4-FFF2-40B4-BE49-F238E27FC236}">
                <a16:creationId xmlns:a16="http://schemas.microsoft.com/office/drawing/2014/main" id="{F3808355-23F4-AAEE-A99B-874A95B65229}"/>
              </a:ext>
            </a:extLst>
          </p:cNvPr>
          <p:cNvSpPr/>
          <p:nvPr/>
        </p:nvSpPr>
        <p:spPr>
          <a:xfrm>
            <a:off x="9857432" y="5300827"/>
            <a:ext cx="2208761" cy="1551008"/>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75D3C7-BF53-927B-3C10-F3FD84760ABB}"/>
              </a:ext>
            </a:extLst>
          </p:cNvPr>
          <p:cNvSpPr txBox="1"/>
          <p:nvPr/>
        </p:nvSpPr>
        <p:spPr>
          <a:xfrm>
            <a:off x="9857434" y="5476166"/>
            <a:ext cx="2208760"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123591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2" y="159024"/>
            <a:ext cx="11855418" cy="227936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ts val="44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9:</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To make the following changes regarding amendments and replacements of motions during the decision-making process to Addendum D (page 67) in </a:t>
            </a:r>
            <a:r>
              <a:rPr lang="en-US" sz="4000" i="1" dirty="0">
                <a:solidFill>
                  <a:schemeClr val="tx2">
                    <a:lumMod val="60000"/>
                    <a:lumOff val="40000"/>
                  </a:schemeClr>
                </a:solidFill>
              </a:rPr>
              <a:t>GWSNA</a:t>
            </a:r>
            <a:r>
              <a:rPr lang="en-US" sz="4000" dirty="0">
                <a:solidFill>
                  <a:schemeClr val="tx2">
                    <a:lumMod val="60000"/>
                    <a:lumOff val="40000"/>
                  </a:schemeClr>
                </a:solidFill>
              </a:rPr>
              <a:t> :</a:t>
            </a:r>
          </a:p>
          <a:p>
            <a:pPr marL="182880">
              <a:lnSpc>
                <a:spcPts val="4200"/>
              </a:lnSpc>
            </a:pPr>
            <a:r>
              <a:rPr lang="en-US" sz="3800" dirty="0"/>
              <a:t>8. The Conference may decide to replace or amend motions that have been presented based on prior discussions. When the motion is presented, the </a:t>
            </a:r>
            <a:r>
              <a:rPr lang="en-US" sz="3800" u="sng" dirty="0">
                <a:solidFill>
                  <a:srgbClr val="FF0000"/>
                </a:solidFill>
              </a:rPr>
              <a:t>WSC Co-</a:t>
            </a:r>
            <a:r>
              <a:rPr lang="en-US" sz="3800" dirty="0"/>
              <a:t>facilitator may </a:t>
            </a:r>
            <a:r>
              <a:rPr lang="en-US" sz="3800" strike="sngStrike" dirty="0">
                <a:solidFill>
                  <a:srgbClr val="FF0000"/>
                </a:solidFill>
              </a:rPr>
              <a:t>recognize any participant</a:t>
            </a:r>
            <a:r>
              <a:rPr lang="en-US" sz="3800" dirty="0">
                <a:solidFill>
                  <a:srgbClr val="FF0000"/>
                </a:solidFill>
              </a:rPr>
              <a:t> </a:t>
            </a:r>
            <a:r>
              <a:rPr lang="en-US" sz="3800" dirty="0"/>
              <a:t>offer</a:t>
            </a:r>
            <a:r>
              <a:rPr lang="en-US" sz="3800" strike="sngStrike" dirty="0">
                <a:solidFill>
                  <a:srgbClr val="FF0000"/>
                </a:solidFill>
              </a:rPr>
              <a:t>ing</a:t>
            </a:r>
            <a:r>
              <a:rPr lang="en-US" sz="3800" dirty="0"/>
              <a:t> a replacement or amendment, or offer a suggestion to the Conference </a:t>
            </a:r>
            <a:r>
              <a:rPr lang="en-US" sz="3800" u="sng" dirty="0">
                <a:solidFill>
                  <a:srgbClr val="FF0000"/>
                </a:solidFill>
              </a:rPr>
              <a:t>during the discussion of a motion</a:t>
            </a:r>
            <a:r>
              <a:rPr lang="en-US" sz="3800" dirty="0"/>
              <a:t>. If supported by two-thirds of the Conference, the replacement/amendment will be accepted. The </a:t>
            </a:r>
            <a:r>
              <a:rPr lang="en-US" sz="3800" u="sng" dirty="0">
                <a:solidFill>
                  <a:srgbClr val="FF0000"/>
                </a:solidFill>
              </a:rPr>
              <a:t>WSC Co-</a:t>
            </a:r>
            <a:r>
              <a:rPr lang="en-US" sz="3800" dirty="0"/>
              <a:t>facilitator may interrupt this simplified process at any time they believe such action is warranted.</a:t>
            </a:r>
            <a:endParaRPr lang="en-US" sz="38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6658996"/>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Right Arrow 3">
            <a:extLst>
              <a:ext uri="{FF2B5EF4-FFF2-40B4-BE49-F238E27FC236}">
                <a16:creationId xmlns:a16="http://schemas.microsoft.com/office/drawing/2014/main" id="{F8B5695A-8F79-ED5B-B6A4-E22F14693C1F}"/>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742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2" y="159025"/>
            <a:ext cx="11458028" cy="76862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ts val="44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9</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858443"/>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274614" y="959828"/>
            <a:ext cx="11723118" cy="1938992"/>
          </a:xfrm>
          <a:prstGeom prst="rect">
            <a:avLst/>
          </a:prstGeom>
          <a:noFill/>
        </p:spPr>
        <p:txBody>
          <a:bodyPr wrap="square" rtlCol="0">
            <a:spAutoFit/>
          </a:bodyPr>
          <a:lstStyle/>
          <a:p>
            <a:r>
              <a:rPr lang="en-US" sz="4000" b="1" dirty="0">
                <a:solidFill>
                  <a:srgbClr val="00A8C2"/>
                </a:solidFill>
              </a:rPr>
              <a:t>Intent:  </a:t>
            </a:r>
            <a:r>
              <a:rPr lang="en-US" sz="4000" dirty="0">
                <a:solidFill>
                  <a:schemeClr val="tx2">
                    <a:lumMod val="75000"/>
                  </a:schemeClr>
                </a:solidFill>
              </a:rPr>
              <a:t>To revise </a:t>
            </a:r>
            <a:r>
              <a:rPr lang="en-US" sz="4000" i="1" dirty="0">
                <a:solidFill>
                  <a:schemeClr val="tx2">
                    <a:lumMod val="75000"/>
                  </a:schemeClr>
                </a:solidFill>
              </a:rPr>
              <a:t>GWSNA</a:t>
            </a:r>
            <a:r>
              <a:rPr lang="en-US" sz="4000" dirty="0">
                <a:solidFill>
                  <a:schemeClr val="tx2">
                    <a:lumMod val="75000"/>
                  </a:schemeClr>
                </a:solidFill>
              </a:rPr>
              <a:t> to reflect the current practices of the WSC on how amendments or replacements to motions based on discussion are handled during business sessions.</a:t>
            </a:r>
          </a:p>
        </p:txBody>
      </p:sp>
      <p:sp>
        <p:nvSpPr>
          <p:cNvPr id="5" name="TextBox 4">
            <a:extLst>
              <a:ext uri="{FF2B5EF4-FFF2-40B4-BE49-F238E27FC236}">
                <a16:creationId xmlns:a16="http://schemas.microsoft.com/office/drawing/2014/main" id="{489CD5D1-7752-6A7E-DB9B-108E2237530E}"/>
              </a:ext>
            </a:extLst>
          </p:cNvPr>
          <p:cNvSpPr txBox="1"/>
          <p:nvPr/>
        </p:nvSpPr>
        <p:spPr>
          <a:xfrm>
            <a:off x="290382" y="2969756"/>
            <a:ext cx="11787737" cy="3888244"/>
          </a:xfrm>
          <a:prstGeom prst="rect">
            <a:avLst/>
          </a:prstGeom>
          <a:noFill/>
        </p:spPr>
        <p:txBody>
          <a:bodyPr wrap="square" rtlCol="0">
            <a:spAutoFit/>
          </a:bodyPr>
          <a:lstStyle/>
          <a:p>
            <a:pPr>
              <a:lnSpc>
                <a:spcPts val="3720"/>
              </a:lnSpc>
            </a:pPr>
            <a:r>
              <a:rPr lang="en-US" sz="3600" b="1" dirty="0">
                <a:solidFill>
                  <a:srgbClr val="00A8C2"/>
                </a:solidFill>
              </a:rPr>
              <a:t>Rationale:  </a:t>
            </a:r>
            <a:r>
              <a:rPr lang="en-US" sz="3400" dirty="0">
                <a:solidFill>
                  <a:schemeClr val="tx2">
                    <a:lumMod val="75000"/>
                  </a:schemeClr>
                </a:solidFill>
              </a:rPr>
              <a:t>In consensus-based decision making, there may be times when the discussion reveals a solution that is amenable to the decision-making process. It is our belief that during a discussion-based conference there are times when the discussion leads to a change that should be considered by the body based on the direction the discussion has gone regarding a motion. Current practice of the WSC has been to not allow amendments or replacement motions from Conference Participants on the floor of the conference. </a:t>
            </a:r>
          </a:p>
        </p:txBody>
      </p:sp>
      <p:sp>
        <p:nvSpPr>
          <p:cNvPr id="6" name="Right Arrow 5">
            <a:extLst>
              <a:ext uri="{FF2B5EF4-FFF2-40B4-BE49-F238E27FC236}">
                <a16:creationId xmlns:a16="http://schemas.microsoft.com/office/drawing/2014/main" id="{4FB69A0F-250F-E333-9853-C036D0108233}"/>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073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2" y="159025"/>
            <a:ext cx="11458028" cy="76862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ts val="44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9</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rationale continued </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858443"/>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89CD5D1-7752-6A7E-DB9B-108E2237530E}"/>
              </a:ext>
            </a:extLst>
          </p:cNvPr>
          <p:cNvSpPr txBox="1"/>
          <p:nvPr/>
        </p:nvSpPr>
        <p:spPr>
          <a:xfrm>
            <a:off x="331596" y="1002387"/>
            <a:ext cx="11193864" cy="4801314"/>
          </a:xfrm>
          <a:prstGeom prst="rect">
            <a:avLst/>
          </a:prstGeom>
          <a:noFill/>
        </p:spPr>
        <p:txBody>
          <a:bodyPr wrap="square" rtlCol="0">
            <a:spAutoFit/>
          </a:bodyPr>
          <a:lstStyle/>
          <a:p>
            <a:r>
              <a:rPr lang="en-US" sz="3400" dirty="0">
                <a:solidFill>
                  <a:schemeClr val="tx2">
                    <a:lumMod val="75000"/>
                  </a:schemeClr>
                </a:solidFill>
              </a:rPr>
              <a:t>Although, there have been instances where the cofacilitators have offered amendments or replacements based on the direction of discussion from the body to evolve the motion for its support. On the last day of the first part of WSC 2020, for example, the body spent a long time discussing what to do next. The body had been polled overnight “Do you want to come back together virtually as a WSC in this conference cycle to consider CAR and CAT motions?” and while there was strong support in an initial straw poll, the body was unable to reach a decision about next steps for the conference. </a:t>
            </a:r>
          </a:p>
        </p:txBody>
      </p:sp>
      <p:sp>
        <p:nvSpPr>
          <p:cNvPr id="6" name="Right Arrow 5">
            <a:extLst>
              <a:ext uri="{FF2B5EF4-FFF2-40B4-BE49-F238E27FC236}">
                <a16:creationId xmlns:a16="http://schemas.microsoft.com/office/drawing/2014/main" id="{A1DE9995-5C80-00FF-1281-406F61CBA8D3}"/>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227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2" y="159025"/>
            <a:ext cx="11458028" cy="76862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ts val="44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9</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rationale continued </a:t>
            </a:r>
            <a:endParaRPr lang="en-US" sz="36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858443"/>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89CD5D1-7752-6A7E-DB9B-108E2237530E}"/>
              </a:ext>
            </a:extLst>
          </p:cNvPr>
          <p:cNvSpPr txBox="1"/>
          <p:nvPr/>
        </p:nvSpPr>
        <p:spPr>
          <a:xfrm>
            <a:off x="250189" y="1002387"/>
            <a:ext cx="11586769" cy="4278094"/>
          </a:xfrm>
          <a:prstGeom prst="rect">
            <a:avLst/>
          </a:prstGeom>
          <a:noFill/>
        </p:spPr>
        <p:txBody>
          <a:bodyPr wrap="square" rtlCol="0">
            <a:spAutoFit/>
          </a:bodyPr>
          <a:lstStyle/>
          <a:p>
            <a:r>
              <a:rPr lang="en-US" sz="3400" dirty="0">
                <a:solidFill>
                  <a:schemeClr val="tx2">
                    <a:lumMod val="75000"/>
                  </a:schemeClr>
                </a:solidFill>
              </a:rPr>
              <a:t>Finally, after extensive discussion, the cofacilitator offered a proposal “Do you support to come back together virtually as a WSC 2020 in this cycle with the items for decision to be determined by CPs through </a:t>
            </a:r>
            <a:r>
              <a:rPr lang="en-US" sz="3400" dirty="0" err="1">
                <a:solidFill>
                  <a:schemeClr val="tx2">
                    <a:lumMod val="75000"/>
                  </a:schemeClr>
                </a:solidFill>
              </a:rPr>
              <a:t>eballot</a:t>
            </a:r>
            <a:r>
              <a:rPr lang="en-US" sz="3400" dirty="0">
                <a:solidFill>
                  <a:schemeClr val="tx2">
                    <a:lumMod val="75000"/>
                  </a:schemeClr>
                </a:solidFill>
              </a:rPr>
              <a:t>?” After some discussion, it passed with consensus. While these scenarios may not be common, the aspiration of a discussion based conference rooted in CBDM should have a mechanism for the discussion of the body to evolve a motion.</a:t>
            </a:r>
          </a:p>
          <a:p>
            <a:endParaRPr lang="en-US" sz="3400" dirty="0">
              <a:solidFill>
                <a:schemeClr val="tx2">
                  <a:lumMod val="75000"/>
                </a:schemeClr>
              </a:solidFill>
            </a:endParaRPr>
          </a:p>
        </p:txBody>
      </p:sp>
      <p:sp>
        <p:nvSpPr>
          <p:cNvPr id="4" name="Rounded Rectangle 3">
            <a:extLst>
              <a:ext uri="{FF2B5EF4-FFF2-40B4-BE49-F238E27FC236}">
                <a16:creationId xmlns:a16="http://schemas.microsoft.com/office/drawing/2014/main" id="{4B853C04-7BC4-F1C1-5BD5-5320F75D3A0F}"/>
              </a:ext>
            </a:extLst>
          </p:cNvPr>
          <p:cNvSpPr/>
          <p:nvPr/>
        </p:nvSpPr>
        <p:spPr>
          <a:xfrm>
            <a:off x="9857432" y="5300827"/>
            <a:ext cx="2208761" cy="1551008"/>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65D62D-C9A2-CA34-A236-D10E5598C361}"/>
              </a:ext>
            </a:extLst>
          </p:cNvPr>
          <p:cNvSpPr txBox="1"/>
          <p:nvPr/>
        </p:nvSpPr>
        <p:spPr>
          <a:xfrm>
            <a:off x="9857434" y="5476166"/>
            <a:ext cx="2208760"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3284693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325332"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10:</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All candidates for World Service positions are forwarded to the HRP from regions, zonal forums, or the World Board (RBZ). </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239179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238510" y="2580859"/>
            <a:ext cx="11528109" cy="707886"/>
          </a:xfrm>
          <a:prstGeom prst="rect">
            <a:avLst/>
          </a:prstGeom>
          <a:noFill/>
        </p:spPr>
        <p:txBody>
          <a:bodyPr wrap="square" rtlCol="0">
            <a:spAutoFit/>
          </a:bodyPr>
          <a:lstStyle/>
          <a:p>
            <a:r>
              <a:rPr lang="en-US" sz="4000" b="1" dirty="0">
                <a:solidFill>
                  <a:srgbClr val="00A8C2"/>
                </a:solidFill>
              </a:rPr>
              <a:t>Intent:  </a:t>
            </a:r>
            <a:r>
              <a:rPr lang="en-US" sz="4000" dirty="0">
                <a:solidFill>
                  <a:schemeClr val="tx2">
                    <a:lumMod val="75000"/>
                  </a:schemeClr>
                </a:solidFill>
              </a:rPr>
              <a:t>To revise WSC policy to reflect current practices. </a:t>
            </a:r>
          </a:p>
        </p:txBody>
      </p:sp>
      <p:sp>
        <p:nvSpPr>
          <p:cNvPr id="5" name="TextBox 4">
            <a:extLst>
              <a:ext uri="{FF2B5EF4-FFF2-40B4-BE49-F238E27FC236}">
                <a16:creationId xmlns:a16="http://schemas.microsoft.com/office/drawing/2014/main" id="{EC990834-19BA-9765-7F71-221C88FAD4E5}"/>
              </a:ext>
            </a:extLst>
          </p:cNvPr>
          <p:cNvSpPr txBox="1"/>
          <p:nvPr/>
        </p:nvSpPr>
        <p:spPr>
          <a:xfrm>
            <a:off x="250189" y="3542512"/>
            <a:ext cx="11787737" cy="2464777"/>
          </a:xfrm>
          <a:prstGeom prst="rect">
            <a:avLst/>
          </a:prstGeom>
          <a:noFill/>
        </p:spPr>
        <p:txBody>
          <a:bodyPr wrap="square" rtlCol="0">
            <a:spAutoFit/>
          </a:bodyPr>
          <a:lstStyle/>
          <a:p>
            <a:pPr>
              <a:lnSpc>
                <a:spcPts val="3720"/>
              </a:lnSpc>
            </a:pPr>
            <a:r>
              <a:rPr lang="en-US" sz="3600" b="1" dirty="0">
                <a:solidFill>
                  <a:srgbClr val="00A8C2"/>
                </a:solidFill>
              </a:rPr>
              <a:t>Rationale:  </a:t>
            </a:r>
            <a:r>
              <a:rPr lang="en-US" sz="3400" dirty="0">
                <a:solidFill>
                  <a:schemeClr val="tx2">
                    <a:lumMod val="75000"/>
                  </a:schemeClr>
                </a:solidFill>
              </a:rPr>
              <a:t>Since the start of the RBZ process in 2006, the overwhelming majority (over 95%) of elected World Board members have had at least one RBZ recommendation. Including HRP and </a:t>
            </a:r>
            <a:r>
              <a:rPr lang="en-US" sz="3400" dirty="0" err="1">
                <a:solidFill>
                  <a:schemeClr val="tx2">
                    <a:lumMod val="75000"/>
                  </a:schemeClr>
                </a:solidFill>
              </a:rPr>
              <a:t>Cofacs</a:t>
            </a:r>
            <a:r>
              <a:rPr lang="en-US" sz="3400" dirty="0">
                <a:solidFill>
                  <a:schemeClr val="tx2">
                    <a:lumMod val="75000"/>
                  </a:schemeClr>
                </a:solidFill>
              </a:rPr>
              <a:t>, 73% have had an RBZ recommendation. Since 2006, no direct nominations </a:t>
            </a:r>
            <a:br>
              <a:rPr lang="en-US" sz="3400" dirty="0">
                <a:solidFill>
                  <a:schemeClr val="tx2">
                    <a:lumMod val="75000"/>
                  </a:schemeClr>
                </a:solidFill>
              </a:rPr>
            </a:br>
            <a:r>
              <a:rPr lang="en-US" sz="3400" dirty="0">
                <a:solidFill>
                  <a:schemeClr val="tx2">
                    <a:lumMod val="75000"/>
                  </a:schemeClr>
                </a:solidFill>
              </a:rPr>
              <a:t>from conference participants have resulted in WSC election. </a:t>
            </a:r>
          </a:p>
        </p:txBody>
      </p:sp>
      <p:sp>
        <p:nvSpPr>
          <p:cNvPr id="6" name="Rounded Rectangle 5">
            <a:extLst>
              <a:ext uri="{FF2B5EF4-FFF2-40B4-BE49-F238E27FC236}">
                <a16:creationId xmlns:a16="http://schemas.microsoft.com/office/drawing/2014/main" id="{1DA609FD-9B5C-E682-F227-9806B077A19B}"/>
              </a:ext>
            </a:extLst>
          </p:cNvPr>
          <p:cNvSpPr/>
          <p:nvPr/>
        </p:nvSpPr>
        <p:spPr>
          <a:xfrm>
            <a:off x="9857432" y="5300827"/>
            <a:ext cx="2208761" cy="1551008"/>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ED580D-3024-45BA-0BBB-B18AAE52C270}"/>
              </a:ext>
            </a:extLst>
          </p:cNvPr>
          <p:cNvSpPr txBox="1"/>
          <p:nvPr/>
        </p:nvSpPr>
        <p:spPr>
          <a:xfrm>
            <a:off x="9857434" y="5476166"/>
            <a:ext cx="2208760"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843052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325332"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11:</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If Motion 10 is adopted, to redefine the purpose of the World Pool to be used to retain information on candidates forwarded for consideration by regions, zones, and the World Board as a part of the Human Resource Panel’s nomination process.  </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37302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529913" y="4271021"/>
            <a:ext cx="8203270" cy="1323439"/>
          </a:xfrm>
          <a:prstGeom prst="rect">
            <a:avLst/>
          </a:prstGeom>
          <a:noFill/>
        </p:spPr>
        <p:txBody>
          <a:bodyPr wrap="square" rtlCol="0">
            <a:spAutoFit/>
          </a:bodyPr>
          <a:lstStyle/>
          <a:p>
            <a:r>
              <a:rPr lang="en-US" sz="4000" b="1" dirty="0">
                <a:solidFill>
                  <a:srgbClr val="00A8C2"/>
                </a:solidFill>
              </a:rPr>
              <a:t>Intent:  </a:t>
            </a:r>
            <a:r>
              <a:rPr lang="en-US" sz="4000" dirty="0">
                <a:solidFill>
                  <a:schemeClr val="tx2">
                    <a:lumMod val="75000"/>
                  </a:schemeClr>
                </a:solidFill>
              </a:rPr>
              <a:t>To revise WSC policy to reflect current practices. </a:t>
            </a:r>
          </a:p>
        </p:txBody>
      </p:sp>
      <p:sp>
        <p:nvSpPr>
          <p:cNvPr id="5" name="Right Arrow 4">
            <a:extLst>
              <a:ext uri="{FF2B5EF4-FFF2-40B4-BE49-F238E27FC236}">
                <a16:creationId xmlns:a16="http://schemas.microsoft.com/office/drawing/2014/main" id="{8C5DCF2D-F4CD-BB4F-509A-5E00A1D3F5CC}"/>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199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5"/>
            <a:ext cx="11518838" cy="861392"/>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11</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46630" y="962892"/>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59A04A3-BF28-6A23-B295-D87C6A47BEDF}"/>
              </a:ext>
            </a:extLst>
          </p:cNvPr>
          <p:cNvSpPr txBox="1"/>
          <p:nvPr/>
        </p:nvSpPr>
        <p:spPr>
          <a:xfrm>
            <a:off x="260237" y="1101422"/>
            <a:ext cx="11586769" cy="3785652"/>
          </a:xfrm>
          <a:prstGeom prst="rect">
            <a:avLst/>
          </a:prstGeom>
          <a:noFill/>
        </p:spPr>
        <p:txBody>
          <a:bodyPr wrap="square" rtlCol="0">
            <a:spAutoFit/>
          </a:bodyPr>
          <a:lstStyle/>
          <a:p>
            <a:r>
              <a:rPr lang="en-US" sz="3600" b="1" dirty="0">
                <a:solidFill>
                  <a:srgbClr val="00A8C2"/>
                </a:solidFill>
              </a:rPr>
              <a:t>Rationale:  </a:t>
            </a:r>
            <a:r>
              <a:rPr lang="en-US" sz="3400" dirty="0">
                <a:solidFill>
                  <a:schemeClr val="tx2">
                    <a:lumMod val="75000"/>
                  </a:schemeClr>
                </a:solidFill>
              </a:rPr>
              <a:t>With the adoption of Motion 10, the World Pool would no longer be needed to collect information on members willing to be of service at the world level. The World Pool has proven ineffective for identifying trusted servants for projects and workgroups. The World Board uses an online form to allow members to express interest in participating in the current cycle’s projects. The existing member data would remain in the World Pool. </a:t>
            </a:r>
          </a:p>
        </p:txBody>
      </p:sp>
      <p:sp>
        <p:nvSpPr>
          <p:cNvPr id="7" name="Rounded Rectangle 6">
            <a:extLst>
              <a:ext uri="{FF2B5EF4-FFF2-40B4-BE49-F238E27FC236}">
                <a16:creationId xmlns:a16="http://schemas.microsoft.com/office/drawing/2014/main" id="{A24BD6F9-72C2-9BE1-6A7E-EB65C6CD7BFB}"/>
              </a:ext>
            </a:extLst>
          </p:cNvPr>
          <p:cNvSpPr/>
          <p:nvPr/>
        </p:nvSpPr>
        <p:spPr>
          <a:xfrm>
            <a:off x="9857432" y="5300827"/>
            <a:ext cx="2208761" cy="1551008"/>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84C914-6656-4006-B458-ADB5D44E5597}"/>
              </a:ext>
            </a:extLst>
          </p:cNvPr>
          <p:cNvSpPr txBox="1"/>
          <p:nvPr/>
        </p:nvSpPr>
        <p:spPr>
          <a:xfrm>
            <a:off x="9857434" y="5476166"/>
            <a:ext cx="2208760"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3318317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59024"/>
            <a:ext cx="11325332"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12:</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To not utilize a seating workgroup for the 2023–2026 cycle. </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66986" y="1914720"/>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3EA605-D8B3-353B-12D6-EA537D36A98E}"/>
              </a:ext>
            </a:extLst>
          </p:cNvPr>
          <p:cNvSpPr txBox="1"/>
          <p:nvPr/>
        </p:nvSpPr>
        <p:spPr>
          <a:xfrm>
            <a:off x="248559" y="2093733"/>
            <a:ext cx="11508012" cy="1323439"/>
          </a:xfrm>
          <a:prstGeom prst="rect">
            <a:avLst/>
          </a:prstGeom>
          <a:noFill/>
        </p:spPr>
        <p:txBody>
          <a:bodyPr wrap="square" rtlCol="0">
            <a:spAutoFit/>
          </a:bodyPr>
          <a:lstStyle/>
          <a:p>
            <a:r>
              <a:rPr lang="en-US" sz="4000" b="1" dirty="0">
                <a:solidFill>
                  <a:srgbClr val="00A8C2"/>
                </a:solidFill>
              </a:rPr>
              <a:t>Intent:  </a:t>
            </a:r>
            <a:r>
              <a:rPr lang="en-US" sz="4000" dirty="0">
                <a:solidFill>
                  <a:schemeClr val="tx2">
                    <a:lumMod val="75000"/>
                  </a:schemeClr>
                </a:solidFill>
              </a:rPr>
              <a:t>To attempt a simpler process for compiling seating information and recommendations. </a:t>
            </a:r>
          </a:p>
        </p:txBody>
      </p:sp>
      <p:sp>
        <p:nvSpPr>
          <p:cNvPr id="5" name="TextBox 4">
            <a:extLst>
              <a:ext uri="{FF2B5EF4-FFF2-40B4-BE49-F238E27FC236}">
                <a16:creationId xmlns:a16="http://schemas.microsoft.com/office/drawing/2014/main" id="{5379A0D9-233F-AFDC-C7CE-9084AF2D34B0}"/>
              </a:ext>
            </a:extLst>
          </p:cNvPr>
          <p:cNvSpPr txBox="1"/>
          <p:nvPr/>
        </p:nvSpPr>
        <p:spPr>
          <a:xfrm>
            <a:off x="220043" y="3563268"/>
            <a:ext cx="11586769" cy="3262432"/>
          </a:xfrm>
          <a:prstGeom prst="rect">
            <a:avLst/>
          </a:prstGeom>
          <a:noFill/>
        </p:spPr>
        <p:txBody>
          <a:bodyPr wrap="square" rtlCol="0">
            <a:spAutoFit/>
          </a:bodyPr>
          <a:lstStyle/>
          <a:p>
            <a:r>
              <a:rPr lang="en-US" sz="3600" b="1" dirty="0">
                <a:solidFill>
                  <a:srgbClr val="00A8C2"/>
                </a:solidFill>
              </a:rPr>
              <a:t>Rationale:  </a:t>
            </a:r>
            <a:r>
              <a:rPr lang="en-US" sz="3400" dirty="0">
                <a:solidFill>
                  <a:schemeClr val="tx2">
                    <a:lumMod val="75000"/>
                  </a:schemeClr>
                </a:solidFill>
              </a:rPr>
              <a:t>It has been a time-tested practice of the WSC to try changes for one conference cycle before deciding whether or not to change policy. This motion joins that tradition. If this motion passes, the seating process described on pages 34 &amp; 35 of </a:t>
            </a:r>
            <a:r>
              <a:rPr lang="en-US" sz="3400" i="1" dirty="0">
                <a:solidFill>
                  <a:schemeClr val="tx2">
                    <a:lumMod val="75000"/>
                  </a:schemeClr>
                </a:solidFill>
              </a:rPr>
              <a:t>A Guide to World Services in NA </a:t>
            </a:r>
            <a:r>
              <a:rPr lang="en-US" sz="3400" dirty="0">
                <a:solidFill>
                  <a:schemeClr val="tx2">
                    <a:lumMod val="75000"/>
                  </a:schemeClr>
                </a:solidFill>
              </a:rPr>
              <a:t>would be unchanged except that we would not be utilizing a workgroup to make recommendations to the board. </a:t>
            </a:r>
          </a:p>
        </p:txBody>
      </p:sp>
      <p:sp>
        <p:nvSpPr>
          <p:cNvPr id="6" name="Right Arrow 5">
            <a:extLst>
              <a:ext uri="{FF2B5EF4-FFF2-40B4-BE49-F238E27FC236}">
                <a16:creationId xmlns:a16="http://schemas.microsoft.com/office/drawing/2014/main" id="{6A1BAEA4-9E09-2FBB-44E8-BE57EC583C27}"/>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061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9F6BD5-33E8-0885-D5F0-63FF742A1025}"/>
              </a:ext>
            </a:extLst>
          </p:cNvPr>
          <p:cNvSpPr txBox="1"/>
          <p:nvPr/>
        </p:nvSpPr>
        <p:spPr>
          <a:xfrm>
            <a:off x="235670" y="149168"/>
            <a:ext cx="11792931" cy="6029215"/>
          </a:xfrm>
          <a:prstGeom prst="rect">
            <a:avLst/>
          </a:prstGeom>
          <a:noFill/>
        </p:spPr>
        <p:txBody>
          <a:bodyPr wrap="square" rtlCol="0">
            <a:spAutoFit/>
          </a:bodyPr>
          <a:lstStyle/>
          <a:p>
            <a:pPr>
              <a:lnSpc>
                <a:spcPts val="7000"/>
              </a:lnSpc>
            </a:pPr>
            <a:r>
              <a:rPr lang="en-US" sz="7000" b="1" i="1" dirty="0">
                <a:solidFill>
                  <a:srgbClr val="9B236B"/>
                </a:solidFill>
                <a:latin typeface="Franklin Gothic Demi Cond" panose="020B0603020102020204" pitchFamily="34" charset="0"/>
                <a:cs typeface="Arial Narrow" panose="020B0604020202020204" pitchFamily="34" charset="0"/>
              </a:rPr>
              <a:t>A Guide to World Services </a:t>
            </a:r>
            <a:r>
              <a:rPr lang="en-US" sz="6000" b="1" i="1" dirty="0">
                <a:solidFill>
                  <a:srgbClr val="9B236B"/>
                </a:solidFill>
                <a:latin typeface="Franklin Gothic Demi Cond" panose="020B0603020102020204" pitchFamily="34" charset="0"/>
                <a:cs typeface="Arial Narrow" panose="020B0604020202020204" pitchFamily="34" charset="0"/>
              </a:rPr>
              <a:t>(GWSNA) </a:t>
            </a:r>
          </a:p>
          <a:p>
            <a:pPr lvl="1">
              <a:lnSpc>
                <a:spcPts val="7000"/>
              </a:lnSpc>
              <a:spcBef>
                <a:spcPts val="2400"/>
              </a:spcBef>
            </a:pPr>
            <a:r>
              <a:rPr lang="en-US" sz="5200" b="1" spc="-100" dirty="0">
                <a:solidFill>
                  <a:srgbClr val="1A4A69"/>
                </a:solidFill>
                <a:cs typeface="Arial Narrow" panose="020B0604020202020204" pitchFamily="34" charset="0"/>
              </a:rPr>
              <a:t>The Interim Virtual WSC Report</a:t>
            </a:r>
          </a:p>
          <a:p>
            <a:pPr lvl="1">
              <a:lnSpc>
                <a:spcPts val="6100"/>
              </a:lnSpc>
            </a:pPr>
            <a:r>
              <a:rPr lang="en-US" sz="4000" b="1" spc="-100" dirty="0">
                <a:solidFill>
                  <a:srgbClr val="4986BA"/>
                </a:solidFill>
                <a:cs typeface="Arial Narrow" panose="020B0604020202020204" pitchFamily="34" charset="0"/>
              </a:rPr>
              <a:t>Decisions that are legally necessary and those that conference participants choose to address will be </a:t>
            </a:r>
            <a:br>
              <a:rPr lang="en-US" sz="4000" b="1" spc="-100" dirty="0">
                <a:solidFill>
                  <a:srgbClr val="4986BA"/>
                </a:solidFill>
                <a:cs typeface="Arial Narrow" panose="020B0604020202020204" pitchFamily="34" charset="0"/>
              </a:rPr>
            </a:br>
            <a:r>
              <a:rPr lang="en-US" sz="4000" b="1" spc="-100" dirty="0">
                <a:solidFill>
                  <a:srgbClr val="4986BA"/>
                </a:solidFill>
                <a:cs typeface="Arial Narrow" panose="020B0604020202020204" pitchFamily="34" charset="0"/>
              </a:rPr>
              <a:t>posted on na.org 90 days in advance of the Interim </a:t>
            </a:r>
            <a:br>
              <a:rPr lang="en-US" sz="4000" b="1" spc="-100" dirty="0">
                <a:solidFill>
                  <a:srgbClr val="4986BA"/>
                </a:solidFill>
                <a:cs typeface="Arial Narrow" panose="020B0604020202020204" pitchFamily="34" charset="0"/>
              </a:rPr>
            </a:br>
            <a:r>
              <a:rPr lang="en-US" sz="4000" b="1" spc="-100" dirty="0">
                <a:solidFill>
                  <a:srgbClr val="4986BA"/>
                </a:solidFill>
                <a:cs typeface="Arial Narrow" panose="020B0604020202020204" pitchFamily="34" charset="0"/>
              </a:rPr>
              <a:t>WSC meeting.  All voting conference participants will </a:t>
            </a:r>
            <a:br>
              <a:rPr lang="en-US" sz="4000" b="1" spc="-100" dirty="0">
                <a:solidFill>
                  <a:srgbClr val="4986BA"/>
                </a:solidFill>
                <a:cs typeface="Arial Narrow" panose="020B0604020202020204" pitchFamily="34" charset="0"/>
              </a:rPr>
            </a:br>
            <a:r>
              <a:rPr lang="en-US" sz="4000" b="1" spc="-100" dirty="0">
                <a:solidFill>
                  <a:srgbClr val="4986BA"/>
                </a:solidFill>
                <a:cs typeface="Arial Narrow" panose="020B0604020202020204" pitchFamily="34" charset="0"/>
              </a:rPr>
              <a:t>be polled to choose the items they wish to address. </a:t>
            </a:r>
          </a:p>
        </p:txBody>
      </p:sp>
      <p:pic>
        <p:nvPicPr>
          <p:cNvPr id="3" name="Picture 2">
            <a:extLst>
              <a:ext uri="{FF2B5EF4-FFF2-40B4-BE49-F238E27FC236}">
                <a16:creationId xmlns:a16="http://schemas.microsoft.com/office/drawing/2014/main" id="{54AA7ABC-A71A-6616-914E-B0B4E5C9FAC5}"/>
              </a:ext>
            </a:extLst>
          </p:cNvPr>
          <p:cNvPicPr>
            <a:picLocks noChangeAspect="1"/>
          </p:cNvPicPr>
          <p:nvPr/>
        </p:nvPicPr>
        <p:blipFill>
          <a:blip r:embed="rId3"/>
          <a:stretch>
            <a:fillRect/>
          </a:stretch>
        </p:blipFill>
        <p:spPr>
          <a:xfrm>
            <a:off x="10292643" y="5015060"/>
            <a:ext cx="1899357" cy="1842940"/>
          </a:xfrm>
          <a:prstGeom prst="rect">
            <a:avLst/>
          </a:prstGeom>
        </p:spPr>
      </p:pic>
    </p:spTree>
    <p:extLst>
      <p:ext uri="{BB962C8B-B14F-4D97-AF65-F5344CB8AC3E}">
        <p14:creationId xmlns:p14="http://schemas.microsoft.com/office/powerpoint/2010/main" val="557242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79A0D9-233F-AFDC-C7CE-9084AF2D34B0}"/>
              </a:ext>
            </a:extLst>
          </p:cNvPr>
          <p:cNvSpPr txBox="1"/>
          <p:nvPr/>
        </p:nvSpPr>
        <p:spPr>
          <a:xfrm>
            <a:off x="310477" y="930599"/>
            <a:ext cx="11586769" cy="5847755"/>
          </a:xfrm>
          <a:prstGeom prst="rect">
            <a:avLst/>
          </a:prstGeom>
          <a:noFill/>
        </p:spPr>
        <p:txBody>
          <a:bodyPr wrap="square" rtlCol="0">
            <a:spAutoFit/>
          </a:bodyPr>
          <a:lstStyle/>
          <a:p>
            <a:r>
              <a:rPr lang="en-US" sz="3400" dirty="0">
                <a:solidFill>
                  <a:schemeClr val="tx2">
                    <a:lumMod val="75000"/>
                  </a:schemeClr>
                </a:solidFill>
              </a:rPr>
              <a:t>Regions requesting seating would still submit the information described in </a:t>
            </a:r>
            <a:r>
              <a:rPr lang="en-US" sz="3400" i="1" dirty="0">
                <a:solidFill>
                  <a:schemeClr val="tx2">
                    <a:lumMod val="75000"/>
                  </a:schemeClr>
                </a:solidFill>
              </a:rPr>
              <a:t>GWSNA</a:t>
            </a:r>
            <a:r>
              <a:rPr lang="en-US" sz="3400" dirty="0">
                <a:solidFill>
                  <a:schemeClr val="tx2">
                    <a:lumMod val="75000"/>
                  </a:schemeClr>
                </a:solidFill>
              </a:rPr>
              <a:t>, and the conference would still receive all of that information along with recommendations from the board. In the past, a workgroup has reviewed all of the submissions and made recommendations to the board, but it seems that the information from the regions themselves has been the most important consideration for both the board and the conference. It’s the board’s job to make prudent decisions about NAWS’s resources, and we believe the labor and time required for seating workgroup meetings could be better applied to other work. If it seems to go well this cycle, a motion can be made in the </a:t>
            </a:r>
            <a:br>
              <a:rPr lang="en-US" sz="3400" dirty="0">
                <a:solidFill>
                  <a:schemeClr val="tx2">
                    <a:lumMod val="75000"/>
                  </a:schemeClr>
                </a:solidFill>
              </a:rPr>
            </a:br>
            <a:r>
              <a:rPr lang="en-US" sz="3400" dirty="0">
                <a:solidFill>
                  <a:schemeClr val="tx2">
                    <a:lumMod val="75000"/>
                  </a:schemeClr>
                </a:solidFill>
              </a:rPr>
              <a:t>future to change policy on an ongoing basis. </a:t>
            </a:r>
          </a:p>
        </p:txBody>
      </p:sp>
      <p:sp>
        <p:nvSpPr>
          <p:cNvPr id="7" name="Shape 74">
            <a:extLst>
              <a:ext uri="{FF2B5EF4-FFF2-40B4-BE49-F238E27FC236}">
                <a16:creationId xmlns:a16="http://schemas.microsoft.com/office/drawing/2014/main" id="{7D3993A2-0223-F8D5-FBBB-9922B1E35486}"/>
              </a:ext>
            </a:extLst>
          </p:cNvPr>
          <p:cNvSpPr/>
          <p:nvPr/>
        </p:nvSpPr>
        <p:spPr>
          <a:xfrm>
            <a:off x="336582" y="159025"/>
            <a:ext cx="11458028" cy="76862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ts val="44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12</a:t>
            </a:r>
            <a:r>
              <a:rPr kumimoji="0" lang="en-US" sz="36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 </a:t>
            </a:r>
            <a:r>
              <a:rPr lang="en-US" sz="3600" b="1" i="1" dirty="0">
                <a:solidFill>
                  <a:srgbClr val="00A8C2"/>
                </a:solidFill>
              </a:rPr>
              <a:t>rationale continued </a:t>
            </a:r>
            <a:endParaRPr lang="en-US" sz="3600" dirty="0">
              <a:solidFill>
                <a:schemeClr val="tx2">
                  <a:lumMod val="60000"/>
                  <a:lumOff val="40000"/>
                </a:schemeClr>
              </a:solidFill>
            </a:endParaRPr>
          </a:p>
        </p:txBody>
      </p:sp>
      <p:cxnSp>
        <p:nvCxnSpPr>
          <p:cNvPr id="8" name="Straight Connector 7">
            <a:extLst>
              <a:ext uri="{FF2B5EF4-FFF2-40B4-BE49-F238E27FC236}">
                <a16:creationId xmlns:a16="http://schemas.microsoft.com/office/drawing/2014/main" id="{DEC3D147-85E1-2A87-6F66-23047C116B10}"/>
              </a:ext>
            </a:extLst>
          </p:cNvPr>
          <p:cNvCxnSpPr>
            <a:cxnSpLocks/>
          </p:cNvCxnSpPr>
          <p:nvPr/>
        </p:nvCxnSpPr>
        <p:spPr>
          <a:xfrm>
            <a:off x="366986" y="858443"/>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C4BA30CE-E167-E7EA-F6E1-0859E5BCB8D3}"/>
              </a:ext>
            </a:extLst>
          </p:cNvPr>
          <p:cNvSpPr/>
          <p:nvPr/>
        </p:nvSpPr>
        <p:spPr>
          <a:xfrm>
            <a:off x="9857432" y="5657221"/>
            <a:ext cx="2208761" cy="1194613"/>
          </a:xfrm>
          <a:prstGeom prst="round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E383AC0-302A-96AB-627C-874885F52348}"/>
              </a:ext>
            </a:extLst>
          </p:cNvPr>
          <p:cNvSpPr txBox="1"/>
          <p:nvPr/>
        </p:nvSpPr>
        <p:spPr>
          <a:xfrm>
            <a:off x="9837337" y="5657671"/>
            <a:ext cx="2208760"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824428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0A11D8-12EE-DEC5-036B-4C444F9A5835}"/>
              </a:ext>
            </a:extLst>
          </p:cNvPr>
          <p:cNvPicPr>
            <a:picLocks noChangeAspect="1"/>
          </p:cNvPicPr>
          <p:nvPr/>
        </p:nvPicPr>
        <p:blipFill>
          <a:blip r:embed="rId3"/>
          <a:stretch>
            <a:fillRect/>
          </a:stretch>
        </p:blipFill>
        <p:spPr>
          <a:xfrm>
            <a:off x="19773" y="0"/>
            <a:ext cx="12152453" cy="6858000"/>
          </a:xfrm>
          <a:prstGeom prst="rect">
            <a:avLst/>
          </a:prstGeom>
        </p:spPr>
      </p:pic>
      <p:sp>
        <p:nvSpPr>
          <p:cNvPr id="4" name="Oval 3">
            <a:extLst>
              <a:ext uri="{FF2B5EF4-FFF2-40B4-BE49-F238E27FC236}">
                <a16:creationId xmlns:a16="http://schemas.microsoft.com/office/drawing/2014/main" id="{99477B78-3BB2-6695-7DB0-5DA39DCA5A3D}"/>
              </a:ext>
            </a:extLst>
          </p:cNvPr>
          <p:cNvSpPr/>
          <p:nvPr/>
        </p:nvSpPr>
        <p:spPr>
          <a:xfrm>
            <a:off x="4583875" y="6103917"/>
            <a:ext cx="1512125" cy="522514"/>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EDDB925-361B-0EDA-6F00-068E975BBEFF}"/>
              </a:ext>
            </a:extLst>
          </p:cNvPr>
          <p:cNvSpPr txBox="1"/>
          <p:nvPr/>
        </p:nvSpPr>
        <p:spPr>
          <a:xfrm>
            <a:off x="8360229" y="3286496"/>
            <a:ext cx="1757548" cy="1754326"/>
          </a:xfrm>
          <a:prstGeom prst="rect">
            <a:avLst/>
          </a:prstGeom>
          <a:noFill/>
        </p:spPr>
        <p:txBody>
          <a:bodyPr wrap="square" rtlCol="0">
            <a:spAutoFit/>
          </a:bodyPr>
          <a:lstStyle/>
          <a:p>
            <a:pPr algn="ctr"/>
            <a:r>
              <a:rPr lang="en-US" sz="3600" b="1" dirty="0">
                <a:solidFill>
                  <a:srgbClr val="C00000"/>
                </a:solidFill>
                <a:latin typeface="Comic Sans MS" panose="030F0702030302020204" pitchFamily="66" charset="0"/>
              </a:rPr>
              <a:t>Groups</a:t>
            </a:r>
            <a:br>
              <a:rPr lang="en-US" sz="3600" b="1" dirty="0">
                <a:solidFill>
                  <a:srgbClr val="C00000"/>
                </a:solidFill>
                <a:latin typeface="Comic Sans MS" panose="030F0702030302020204" pitchFamily="66" charset="0"/>
              </a:rPr>
            </a:br>
            <a:r>
              <a:rPr lang="en-US" sz="3600" b="1" dirty="0">
                <a:solidFill>
                  <a:srgbClr val="C00000"/>
                </a:solidFill>
                <a:latin typeface="Comic Sans MS" panose="030F0702030302020204" pitchFamily="66" charset="0"/>
              </a:rPr>
              <a:t>Vote</a:t>
            </a:r>
            <a:br>
              <a:rPr lang="en-US" sz="3600" b="1" dirty="0">
                <a:solidFill>
                  <a:srgbClr val="C00000"/>
                </a:solidFill>
                <a:latin typeface="Comic Sans MS" panose="030F0702030302020204" pitchFamily="66" charset="0"/>
              </a:rPr>
            </a:br>
            <a:r>
              <a:rPr lang="en-US" sz="3600" b="1" dirty="0">
                <a:solidFill>
                  <a:srgbClr val="C00000"/>
                </a:solidFill>
                <a:latin typeface="Comic Sans MS" panose="030F0702030302020204" pitchFamily="66" charset="0"/>
              </a:rPr>
              <a:t>Here</a:t>
            </a:r>
          </a:p>
        </p:txBody>
      </p:sp>
      <p:cxnSp>
        <p:nvCxnSpPr>
          <p:cNvPr id="11" name="Straight Arrow Connector 10">
            <a:extLst>
              <a:ext uri="{FF2B5EF4-FFF2-40B4-BE49-F238E27FC236}">
                <a16:creationId xmlns:a16="http://schemas.microsoft.com/office/drawing/2014/main" id="{EB97A704-1AE7-6F3A-A2AD-045B83F3F40F}"/>
              </a:ext>
            </a:extLst>
          </p:cNvPr>
          <p:cNvCxnSpPr/>
          <p:nvPr/>
        </p:nvCxnSpPr>
        <p:spPr>
          <a:xfrm flipH="1">
            <a:off x="5925787" y="4488873"/>
            <a:ext cx="2529444" cy="1615044"/>
          </a:xfrm>
          <a:prstGeom prst="straightConnector1">
            <a:avLst/>
          </a:prstGeom>
          <a:ln w="7620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67913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69B08D-102C-AFC5-30A6-681B1BFB0B0E}"/>
              </a:ext>
            </a:extLst>
          </p:cNvPr>
          <p:cNvPicPr>
            <a:picLocks noChangeAspect="1"/>
          </p:cNvPicPr>
          <p:nvPr/>
        </p:nvPicPr>
        <p:blipFill>
          <a:blip r:embed="rId3"/>
          <a:stretch>
            <a:fillRect/>
          </a:stretch>
        </p:blipFill>
        <p:spPr>
          <a:xfrm>
            <a:off x="406758" y="0"/>
            <a:ext cx="11378484" cy="6858000"/>
          </a:xfrm>
          <a:prstGeom prst="rect">
            <a:avLst/>
          </a:prstGeom>
        </p:spPr>
      </p:pic>
    </p:spTree>
    <p:extLst>
      <p:ext uri="{BB962C8B-B14F-4D97-AF65-F5344CB8AC3E}">
        <p14:creationId xmlns:p14="http://schemas.microsoft.com/office/powerpoint/2010/main" val="3174307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B35BAC-AF92-8C17-8DC7-4B341038AB12}"/>
              </a:ext>
            </a:extLst>
          </p:cNvPr>
          <p:cNvPicPr>
            <a:picLocks noChangeAspect="1"/>
          </p:cNvPicPr>
          <p:nvPr/>
        </p:nvPicPr>
        <p:blipFill>
          <a:blip r:embed="rId3"/>
          <a:stretch>
            <a:fillRect/>
          </a:stretch>
        </p:blipFill>
        <p:spPr>
          <a:xfrm>
            <a:off x="397236" y="0"/>
            <a:ext cx="11397528" cy="6858000"/>
          </a:xfrm>
          <a:prstGeom prst="rect">
            <a:avLst/>
          </a:prstGeom>
        </p:spPr>
      </p:pic>
    </p:spTree>
    <p:extLst>
      <p:ext uri="{BB962C8B-B14F-4D97-AF65-F5344CB8AC3E}">
        <p14:creationId xmlns:p14="http://schemas.microsoft.com/office/powerpoint/2010/main" val="1775574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oster for an event&#10;&#10;Description automatically generated">
            <a:extLst>
              <a:ext uri="{FF2B5EF4-FFF2-40B4-BE49-F238E27FC236}">
                <a16:creationId xmlns:a16="http://schemas.microsoft.com/office/drawing/2014/main" id="{373134B0-D130-3687-B2B9-47D4CBE2EF91}"/>
              </a:ext>
            </a:extLst>
          </p:cNvPr>
          <p:cNvPicPr>
            <a:picLocks noChangeAspect="1"/>
          </p:cNvPicPr>
          <p:nvPr/>
        </p:nvPicPr>
        <p:blipFill>
          <a:blip r:embed="rId3"/>
          <a:stretch>
            <a:fillRect/>
          </a:stretch>
        </p:blipFill>
        <p:spPr>
          <a:xfrm>
            <a:off x="7034784" y="1700784"/>
            <a:ext cx="5157216" cy="5157216"/>
          </a:xfrm>
          <a:prstGeom prst="rect">
            <a:avLst/>
          </a:prstGeom>
        </p:spPr>
      </p:pic>
      <p:sp>
        <p:nvSpPr>
          <p:cNvPr id="3" name="Title 1">
            <a:extLst>
              <a:ext uri="{FF2B5EF4-FFF2-40B4-BE49-F238E27FC236}">
                <a16:creationId xmlns:a16="http://schemas.microsoft.com/office/drawing/2014/main" id="{4F9925D7-5945-4800-554E-87593AAD6E66}"/>
              </a:ext>
            </a:extLst>
          </p:cNvPr>
          <p:cNvSpPr txBox="1">
            <a:spLocks/>
          </p:cNvSpPr>
          <p:nvPr/>
        </p:nvSpPr>
        <p:spPr>
          <a:xfrm>
            <a:off x="282975" y="358643"/>
            <a:ext cx="5269042" cy="132023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7500" dirty="0">
                <a:solidFill>
                  <a:srgbClr val="6A2656"/>
                </a:solidFill>
                <a:latin typeface="+mn-lt"/>
              </a:rPr>
              <a:t>Thank you</a:t>
            </a:r>
          </a:p>
        </p:txBody>
      </p:sp>
    </p:spTree>
    <p:extLst>
      <p:ext uri="{BB962C8B-B14F-4D97-AF65-F5344CB8AC3E}">
        <p14:creationId xmlns:p14="http://schemas.microsoft.com/office/powerpoint/2010/main" val="156423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with a clock&#10;&#10;Description automatically generated">
            <a:extLst>
              <a:ext uri="{FF2B5EF4-FFF2-40B4-BE49-F238E27FC236}">
                <a16:creationId xmlns:a16="http://schemas.microsoft.com/office/drawing/2014/main" id="{A219CECC-9EC6-0F58-CF1B-337F5D023F74}"/>
              </a:ext>
            </a:extLst>
          </p:cNvPr>
          <p:cNvPicPr>
            <a:picLocks noChangeAspect="1"/>
          </p:cNvPicPr>
          <p:nvPr/>
        </p:nvPicPr>
        <p:blipFill>
          <a:blip r:embed="rId3"/>
          <a:stretch>
            <a:fillRect/>
          </a:stretch>
        </p:blipFill>
        <p:spPr>
          <a:xfrm>
            <a:off x="7295561" y="1894788"/>
            <a:ext cx="4963212" cy="4963212"/>
          </a:xfrm>
          <a:prstGeom prst="rect">
            <a:avLst/>
          </a:prstGeom>
        </p:spPr>
      </p:pic>
      <p:sp>
        <p:nvSpPr>
          <p:cNvPr id="6" name="TextBox 5">
            <a:extLst>
              <a:ext uri="{FF2B5EF4-FFF2-40B4-BE49-F238E27FC236}">
                <a16:creationId xmlns:a16="http://schemas.microsoft.com/office/drawing/2014/main" id="{0D17CD56-D03F-B922-0D57-A1ED110F035C}"/>
              </a:ext>
            </a:extLst>
          </p:cNvPr>
          <p:cNvSpPr txBox="1"/>
          <p:nvPr/>
        </p:nvSpPr>
        <p:spPr>
          <a:xfrm>
            <a:off x="235671" y="149168"/>
            <a:ext cx="11956330" cy="5606663"/>
          </a:xfrm>
          <a:prstGeom prst="rect">
            <a:avLst/>
          </a:prstGeom>
          <a:noFill/>
        </p:spPr>
        <p:txBody>
          <a:bodyPr wrap="square" rtlCol="0">
            <a:spAutoFit/>
          </a:bodyPr>
          <a:lstStyle/>
          <a:p>
            <a:pPr>
              <a:lnSpc>
                <a:spcPts val="7000"/>
              </a:lnSpc>
            </a:pPr>
            <a:r>
              <a:rPr lang="en-US" sz="7000" b="1" dirty="0">
                <a:solidFill>
                  <a:srgbClr val="9B236B"/>
                </a:solidFill>
                <a:latin typeface="Franklin Gothic Demi Cond" panose="020B0603020102020204" pitchFamily="34" charset="0"/>
                <a:cs typeface="Arial Narrow" panose="020B0604020202020204" pitchFamily="34" charset="0"/>
              </a:rPr>
              <a:t>Deadline for amendments</a:t>
            </a:r>
          </a:p>
          <a:p>
            <a:pPr marL="502920" indent="-502920">
              <a:spcBef>
                <a:spcPts val="1600"/>
              </a:spcBef>
              <a:buFont typeface="Arial" panose="020B0604020202020204" pitchFamily="34" charset="0"/>
              <a:buChar char="•"/>
            </a:pPr>
            <a:r>
              <a:rPr lang="en-US" sz="5200" b="1" spc="-100" dirty="0">
                <a:solidFill>
                  <a:schemeClr val="tx1">
                    <a:lumMod val="50000"/>
                    <a:lumOff val="50000"/>
                  </a:schemeClr>
                </a:solidFill>
                <a:cs typeface="Arial Narrow" panose="020B0604020202020204" pitchFamily="34" charset="0"/>
              </a:rPr>
              <a:t>Deadline for amendments to be </a:t>
            </a:r>
            <a:br>
              <a:rPr lang="en-US" sz="5200" b="1" spc="-100" dirty="0">
                <a:solidFill>
                  <a:schemeClr val="tx1">
                    <a:lumMod val="50000"/>
                    <a:lumOff val="50000"/>
                  </a:schemeClr>
                </a:solidFill>
                <a:cs typeface="Arial Narrow" panose="020B0604020202020204" pitchFamily="34" charset="0"/>
              </a:rPr>
            </a:br>
            <a:r>
              <a:rPr lang="en-US" sz="5200" b="1" spc="-100" dirty="0">
                <a:solidFill>
                  <a:schemeClr val="tx1">
                    <a:lumMod val="50000"/>
                    <a:lumOff val="50000"/>
                  </a:schemeClr>
                </a:solidFill>
                <a:cs typeface="Arial Narrow" panose="020B0604020202020204" pitchFamily="34" charset="0"/>
              </a:rPr>
              <a:t>in final form 15 days before </a:t>
            </a:r>
            <a:br>
              <a:rPr lang="en-US" sz="5200" b="1" spc="-100" dirty="0">
                <a:solidFill>
                  <a:schemeClr val="tx1">
                    <a:lumMod val="50000"/>
                    <a:lumOff val="50000"/>
                  </a:schemeClr>
                </a:solidFill>
                <a:cs typeface="Arial Narrow" panose="020B0604020202020204" pitchFamily="34" charset="0"/>
              </a:rPr>
            </a:br>
            <a:r>
              <a:rPr lang="en-US" sz="5200" b="1" spc="-100" dirty="0">
                <a:solidFill>
                  <a:schemeClr val="tx1">
                    <a:lumMod val="50000"/>
                    <a:lumOff val="50000"/>
                  </a:schemeClr>
                </a:solidFill>
                <a:cs typeface="Arial Narrow" panose="020B0604020202020204" pitchFamily="34" charset="0"/>
              </a:rPr>
              <a:t>the interim meeting</a:t>
            </a:r>
          </a:p>
          <a:p>
            <a:pPr marL="502920" indent="-502920">
              <a:spcBef>
                <a:spcPts val="1600"/>
              </a:spcBef>
              <a:buFont typeface="Arial" panose="020B0604020202020204" pitchFamily="34" charset="0"/>
              <a:buChar char="•"/>
            </a:pPr>
            <a:r>
              <a:rPr lang="en-US" sz="5200" b="1" spc="-100" dirty="0">
                <a:solidFill>
                  <a:schemeClr val="tx1">
                    <a:lumMod val="50000"/>
                    <a:lumOff val="50000"/>
                  </a:schemeClr>
                </a:solidFill>
                <a:cs typeface="Arial Narrow" panose="020B0604020202020204" pitchFamily="34" charset="0"/>
              </a:rPr>
              <a:t>That is 13 February</a:t>
            </a:r>
          </a:p>
          <a:p>
            <a:pPr marL="502920" indent="-502920">
              <a:spcBef>
                <a:spcPts val="1600"/>
              </a:spcBef>
              <a:buFont typeface="Arial" panose="020B0604020202020204" pitchFamily="34" charset="0"/>
              <a:buChar char="•"/>
            </a:pPr>
            <a:r>
              <a:rPr lang="en-US" sz="5200" b="1" spc="-100" dirty="0">
                <a:solidFill>
                  <a:schemeClr val="tx1">
                    <a:lumMod val="50000"/>
                    <a:lumOff val="50000"/>
                  </a:schemeClr>
                </a:solidFill>
                <a:cs typeface="Arial Narrow" panose="020B0604020202020204" pitchFamily="34" charset="0"/>
              </a:rPr>
              <a:t>Don’t wait</a:t>
            </a:r>
          </a:p>
        </p:txBody>
      </p:sp>
    </p:spTree>
    <p:extLst>
      <p:ext uri="{BB962C8B-B14F-4D97-AF65-F5344CB8AC3E}">
        <p14:creationId xmlns:p14="http://schemas.microsoft.com/office/powerpoint/2010/main" val="145469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9D675-5096-3FF2-B9AD-DAD64A7A2DC8}"/>
              </a:ext>
            </a:extLst>
          </p:cNvPr>
          <p:cNvSpPr txBox="1"/>
          <p:nvPr/>
        </p:nvSpPr>
        <p:spPr>
          <a:xfrm>
            <a:off x="641023" y="386499"/>
            <a:ext cx="8286136" cy="1917128"/>
          </a:xfrm>
          <a:prstGeom prst="rect">
            <a:avLst/>
          </a:prstGeom>
          <a:noFill/>
        </p:spPr>
        <p:txBody>
          <a:bodyPr wrap="square" rtlCol="0">
            <a:spAutoFit/>
          </a:bodyPr>
          <a:lstStyle/>
          <a:p>
            <a:r>
              <a:rPr lang="en-US" sz="7000" b="1" dirty="0">
                <a:solidFill>
                  <a:srgbClr val="9B236B"/>
                </a:solidFill>
                <a:latin typeface="Franklin Gothic Demi Cond" panose="020B0603020102020204" pitchFamily="34" charset="0"/>
                <a:cs typeface="Arial Narrow" panose="020B0604020202020204" pitchFamily="34" charset="0"/>
              </a:rPr>
              <a:t>Interim WSC Report</a:t>
            </a:r>
          </a:p>
          <a:p>
            <a:pPr>
              <a:lnSpc>
                <a:spcPts val="5440"/>
              </a:lnSpc>
              <a:spcBef>
                <a:spcPts val="400"/>
              </a:spcBef>
            </a:pPr>
            <a:r>
              <a:rPr lang="en-US" sz="6000" b="1" spc="-100" dirty="0">
                <a:ln w="0">
                  <a:noFill/>
                </a:ln>
                <a:solidFill>
                  <a:srgbClr val="157979"/>
                </a:solidFill>
                <a:cs typeface="Arial Narrow" panose="020B0604020202020204" pitchFamily="34" charset="0"/>
              </a:rPr>
              <a:t>na.org/conference</a:t>
            </a:r>
          </a:p>
        </p:txBody>
      </p:sp>
      <p:pic>
        <p:nvPicPr>
          <p:cNvPr id="4" name="Picture 3" descr="A blue cover with white text and circles&#10;&#10;Description automatically generated">
            <a:extLst>
              <a:ext uri="{FF2B5EF4-FFF2-40B4-BE49-F238E27FC236}">
                <a16:creationId xmlns:a16="http://schemas.microsoft.com/office/drawing/2014/main" id="{97AE5448-E320-FCE7-C90B-EC284EE955C7}"/>
              </a:ext>
            </a:extLst>
          </p:cNvPr>
          <p:cNvPicPr>
            <a:picLocks noChangeAspect="1"/>
          </p:cNvPicPr>
          <p:nvPr/>
        </p:nvPicPr>
        <p:blipFill>
          <a:blip r:embed="rId3"/>
          <a:stretch>
            <a:fillRect/>
          </a:stretch>
        </p:blipFill>
        <p:spPr>
          <a:xfrm>
            <a:off x="7292614" y="1604451"/>
            <a:ext cx="3670758" cy="4750393"/>
          </a:xfrm>
          <a:prstGeom prst="rect">
            <a:avLst/>
          </a:prstGeom>
        </p:spPr>
      </p:pic>
      <p:sp>
        <p:nvSpPr>
          <p:cNvPr id="5" name="TextBox 4">
            <a:extLst>
              <a:ext uri="{FF2B5EF4-FFF2-40B4-BE49-F238E27FC236}">
                <a16:creationId xmlns:a16="http://schemas.microsoft.com/office/drawing/2014/main" id="{4F8D4B59-AB83-315F-65EC-AD45C3B7F3DA}"/>
              </a:ext>
            </a:extLst>
          </p:cNvPr>
          <p:cNvSpPr txBox="1"/>
          <p:nvPr/>
        </p:nvSpPr>
        <p:spPr>
          <a:xfrm>
            <a:off x="1074655" y="3384222"/>
            <a:ext cx="5505254" cy="1938992"/>
          </a:xfrm>
          <a:prstGeom prst="rect">
            <a:avLst/>
          </a:prstGeom>
          <a:noFill/>
        </p:spPr>
        <p:txBody>
          <a:bodyPr wrap="square" rtlCol="0">
            <a:spAutoFit/>
          </a:bodyPr>
          <a:lstStyle/>
          <a:p>
            <a:pPr algn="ctr"/>
            <a:r>
              <a:rPr lang="en-US" sz="6000" spc="-100" dirty="0">
                <a:ln w="0">
                  <a:noFill/>
                </a:ln>
                <a:cs typeface="Arial Narrow" panose="020B0604020202020204" pitchFamily="34" charset="0"/>
              </a:rPr>
              <a:t>Let’s review the</a:t>
            </a:r>
            <a:br>
              <a:rPr lang="en-US" sz="6000" spc="-100" dirty="0">
                <a:ln w="0">
                  <a:noFill/>
                </a:ln>
                <a:cs typeface="Arial Narrow" panose="020B0604020202020204" pitchFamily="34" charset="0"/>
              </a:rPr>
            </a:br>
            <a:r>
              <a:rPr lang="en-US" sz="6000" spc="-100" dirty="0">
                <a:ln w="0">
                  <a:noFill/>
                </a:ln>
                <a:cs typeface="Arial Narrow" panose="020B0604020202020204" pitchFamily="34" charset="0"/>
              </a:rPr>
              <a:t>12 motions</a:t>
            </a:r>
          </a:p>
        </p:txBody>
      </p:sp>
    </p:spTree>
    <p:extLst>
      <p:ext uri="{BB962C8B-B14F-4D97-AF65-F5344CB8AC3E}">
        <p14:creationId xmlns:p14="http://schemas.microsoft.com/office/powerpoint/2010/main" val="249414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a:t>
            </a:r>
            <a:r>
              <a:rPr lang="en-US" sz="4400" b="1" dirty="0">
                <a:solidFill>
                  <a:srgbClr val="00A8C2"/>
                </a:solidFill>
                <a:latin typeface="+mn-lt"/>
                <a:ea typeface="Cambria" charset="0"/>
                <a:cs typeface="Cambria" charset="0"/>
                <a:sym typeface="BotonBQ-Bold"/>
              </a:rPr>
              <a:t>  </a:t>
            </a:r>
            <a:r>
              <a:rPr lang="en-US" sz="4000" dirty="0">
                <a:solidFill>
                  <a:schemeClr val="tx2">
                    <a:lumMod val="60000"/>
                    <a:lumOff val="40000"/>
                  </a:schemeClr>
                </a:solidFill>
              </a:rPr>
              <a:t>To adopt for the 2025 Interim WSC and the </a:t>
            </a:r>
            <a:br>
              <a:rPr lang="en-US" sz="4000" dirty="0">
                <a:solidFill>
                  <a:schemeClr val="tx2">
                    <a:lumMod val="60000"/>
                    <a:lumOff val="40000"/>
                  </a:schemeClr>
                </a:solidFill>
              </a:rPr>
            </a:br>
            <a:r>
              <a:rPr lang="en-US" sz="4000" dirty="0">
                <a:solidFill>
                  <a:schemeClr val="tx2">
                    <a:lumMod val="60000"/>
                    <a:lumOff val="40000"/>
                  </a:schemeClr>
                </a:solidFill>
              </a:rPr>
              <a:t>2026 WSC only:  If a motion has consensus in an initial straw poll (that’s 80% or more in support or not in support), the Cofacilitators will announce the results as a final decision. </a:t>
            </a: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3048814"/>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702365" y="3754186"/>
            <a:ext cx="8242852" cy="1938992"/>
          </a:xfrm>
          <a:prstGeom prst="rect">
            <a:avLst/>
          </a:prstGeom>
          <a:noFill/>
        </p:spPr>
        <p:txBody>
          <a:bodyPr wrap="square" rtlCol="0">
            <a:spAutoFit/>
          </a:bodyPr>
          <a:lstStyle/>
          <a:p>
            <a:r>
              <a:rPr lang="en-US" sz="4000" b="1" dirty="0">
                <a:solidFill>
                  <a:srgbClr val="00A8C2"/>
                </a:solidFill>
              </a:rPr>
              <a:t>Intent:  </a:t>
            </a:r>
            <a:r>
              <a:rPr lang="en-US" sz="4000" dirty="0">
                <a:solidFill>
                  <a:schemeClr val="tx2">
                    <a:lumMod val="75000"/>
                  </a:schemeClr>
                </a:solidFill>
              </a:rPr>
              <a:t>To minimize time spent addressing items the conference already has agreement on.</a:t>
            </a:r>
          </a:p>
        </p:txBody>
      </p:sp>
      <p:sp>
        <p:nvSpPr>
          <p:cNvPr id="5" name="Right Arrow 4">
            <a:extLst>
              <a:ext uri="{FF2B5EF4-FFF2-40B4-BE49-F238E27FC236}">
                <a16:creationId xmlns:a16="http://schemas.microsoft.com/office/drawing/2014/main" id="{03D4BBB2-4157-B861-6BF7-2AE7689BE3CC}"/>
              </a:ext>
            </a:extLst>
          </p:cNvPr>
          <p:cNvSpPr/>
          <p:nvPr/>
        </p:nvSpPr>
        <p:spPr>
          <a:xfrm>
            <a:off x="10852220"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15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a:t>
            </a:r>
            <a:endParaRPr lang="en-US" sz="4000"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310478" y="1051179"/>
            <a:ext cx="11586769" cy="5940088"/>
          </a:xfrm>
          <a:prstGeom prst="rect">
            <a:avLst/>
          </a:prstGeom>
          <a:noFill/>
        </p:spPr>
        <p:txBody>
          <a:bodyPr wrap="square" rtlCol="0">
            <a:spAutoFit/>
          </a:bodyPr>
          <a:lstStyle/>
          <a:p>
            <a:r>
              <a:rPr lang="en-US" sz="3600" b="1" dirty="0">
                <a:solidFill>
                  <a:srgbClr val="00A8C2"/>
                </a:solidFill>
              </a:rPr>
              <a:t>Rationale:  </a:t>
            </a:r>
            <a:r>
              <a:rPr lang="en-US" sz="3400" dirty="0">
                <a:solidFill>
                  <a:schemeClr val="tx2">
                    <a:lumMod val="75000"/>
                  </a:schemeClr>
                </a:solidFill>
              </a:rPr>
              <a:t>This change is offered as a one-cycle experiment to free up scarce WSC session time so that the body can take the next steps in the new strategic planning process. It is difficult to look at one change in an overall system, but the WSC seems to evolve most effectively one step at a time. When the new planning process is fully implemented, the goal is true collaboration among conference participants, creating and refining motions together before the motions are posted for worldwide Fellowship consideration. That collaboration would allow all voices, including the minority, to be heard. Considering all perspectives in the process of co-creating the </a:t>
            </a:r>
            <a:r>
              <a:rPr lang="en-US" sz="3400" i="1" dirty="0">
                <a:solidFill>
                  <a:schemeClr val="tx2">
                    <a:lumMod val="75000"/>
                  </a:schemeClr>
                </a:solidFill>
              </a:rPr>
              <a:t>CAR</a:t>
            </a:r>
            <a:r>
              <a:rPr lang="en-US" sz="3400" dirty="0">
                <a:solidFill>
                  <a:schemeClr val="tx2">
                    <a:lumMod val="75000"/>
                  </a:schemeClr>
                </a:solidFill>
              </a:rPr>
              <a:t>  and items for decision gives the minority voice more influence in shaping ideas and, ultimately, decisions.</a:t>
            </a:r>
          </a:p>
        </p:txBody>
      </p:sp>
      <p:sp>
        <p:nvSpPr>
          <p:cNvPr id="5" name="Right Arrow 4">
            <a:extLst>
              <a:ext uri="{FF2B5EF4-FFF2-40B4-BE49-F238E27FC236}">
                <a16:creationId xmlns:a16="http://schemas.microsoft.com/office/drawing/2014/main" id="{D8DD65DA-0B8B-7487-88E3-FDF96A74F951}"/>
              </a:ext>
            </a:extLst>
          </p:cNvPr>
          <p:cNvSpPr/>
          <p:nvPr/>
        </p:nvSpPr>
        <p:spPr>
          <a:xfrm>
            <a:off x="10621108"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42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197168E-EBB2-270F-F31C-08DDEA32D2F2}"/>
              </a:ext>
            </a:extLst>
          </p:cNvPr>
          <p:cNvSpPr/>
          <p:nvPr/>
        </p:nvSpPr>
        <p:spPr>
          <a:xfrm>
            <a:off x="336581" y="132520"/>
            <a:ext cx="11518838"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00A8C2"/>
                </a:solidFill>
                <a:effectLst/>
                <a:uLnTx/>
                <a:uFillTx/>
                <a:latin typeface="+mn-lt"/>
                <a:ea typeface="Cambria" charset="0"/>
                <a:cs typeface="Cambria" charset="0"/>
                <a:sym typeface="BotonBQ-Bold"/>
              </a:rPr>
              <a:t>1, </a:t>
            </a:r>
            <a:r>
              <a:rPr lang="en-US" sz="3600" b="1" i="1" dirty="0">
                <a:solidFill>
                  <a:srgbClr val="00A8C2"/>
                </a:solidFill>
              </a:rPr>
              <a:t>rationale continued </a:t>
            </a:r>
            <a:endParaRPr lang="en-US" sz="3600" i="1" dirty="0">
              <a:solidFill>
                <a:schemeClr val="tx2">
                  <a:lumMod val="60000"/>
                  <a:lumOff val="40000"/>
                </a:schemeClr>
              </a:solidFill>
            </a:endParaRPr>
          </a:p>
        </p:txBody>
      </p:sp>
      <p:cxnSp>
        <p:nvCxnSpPr>
          <p:cNvPr id="3" name="Straight Connector 2">
            <a:extLst>
              <a:ext uri="{FF2B5EF4-FFF2-40B4-BE49-F238E27FC236}">
                <a16:creationId xmlns:a16="http://schemas.microsoft.com/office/drawing/2014/main" id="{090B5B5E-E21D-97E4-D3B1-8B3AC725B44B}"/>
              </a:ext>
            </a:extLst>
          </p:cNvPr>
          <p:cNvCxnSpPr>
            <a:cxnSpLocks/>
          </p:cNvCxnSpPr>
          <p:nvPr/>
        </p:nvCxnSpPr>
        <p:spPr>
          <a:xfrm>
            <a:off x="397391" y="898467"/>
            <a:ext cx="11458028" cy="0"/>
          </a:xfrm>
          <a:prstGeom prst="line">
            <a:avLst/>
          </a:prstGeom>
          <a:ln w="50800">
            <a:solidFill>
              <a:srgbClr val="00A8C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82E225-2BF1-3E4F-8237-305B5B703AC8}"/>
              </a:ext>
            </a:extLst>
          </p:cNvPr>
          <p:cNvSpPr txBox="1"/>
          <p:nvPr/>
        </p:nvSpPr>
        <p:spPr>
          <a:xfrm>
            <a:off x="310478" y="1051179"/>
            <a:ext cx="11586769" cy="5324535"/>
          </a:xfrm>
          <a:prstGeom prst="rect">
            <a:avLst/>
          </a:prstGeom>
          <a:noFill/>
        </p:spPr>
        <p:txBody>
          <a:bodyPr wrap="square" rtlCol="0">
            <a:spAutoFit/>
          </a:bodyPr>
          <a:lstStyle/>
          <a:p>
            <a:r>
              <a:rPr lang="en-US" sz="3400" dirty="0">
                <a:solidFill>
                  <a:schemeClr val="tx2">
                    <a:lumMod val="75000"/>
                  </a:schemeClr>
                </a:solidFill>
              </a:rPr>
              <a:t>The board is committed to the Ninth Concept, and even now, before the new planning process is in place, there is ample discussion before decisions are taken at the WSC. Conference participant web meetings, </a:t>
            </a:r>
            <a:r>
              <a:rPr lang="en-US" sz="3400" i="1" dirty="0">
                <a:solidFill>
                  <a:schemeClr val="tx2">
                    <a:lumMod val="75000"/>
                  </a:schemeClr>
                </a:solidFill>
              </a:rPr>
              <a:t>CAR</a:t>
            </a:r>
            <a:r>
              <a:rPr lang="en-US" sz="3400" dirty="0">
                <a:solidFill>
                  <a:schemeClr val="tx2">
                    <a:lumMod val="75000"/>
                  </a:schemeClr>
                </a:solidFill>
              </a:rPr>
              <a:t>  workshops, the conference participant discussion board, and other forums ensure that items are thoroughly discussed and all viewpoints are considered before an initial straw poll is taken. Hearing voices at the WSC itself after a motion has achieved consensus has not affected any change in the outcome. The purpose of this motion is not to silence any voices, it’s to make our voices more meaningful and allow more time for productive, creative discussion. </a:t>
            </a:r>
          </a:p>
        </p:txBody>
      </p:sp>
      <p:sp>
        <p:nvSpPr>
          <p:cNvPr id="5" name="Right Arrow 4">
            <a:extLst>
              <a:ext uri="{FF2B5EF4-FFF2-40B4-BE49-F238E27FC236}">
                <a16:creationId xmlns:a16="http://schemas.microsoft.com/office/drawing/2014/main" id="{A41775D6-4F3A-529C-D155-B153E70029D7}"/>
              </a:ext>
            </a:extLst>
          </p:cNvPr>
          <p:cNvSpPr/>
          <p:nvPr/>
        </p:nvSpPr>
        <p:spPr>
          <a:xfrm>
            <a:off x="10621108" y="6420897"/>
            <a:ext cx="1135463" cy="341644"/>
          </a:xfrm>
          <a:prstGeom prst="rightArrow">
            <a:avLst/>
          </a:prstGeom>
          <a:solidFill>
            <a:srgbClr val="15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611136"/>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2167</TotalTime>
  <Words>7307</Words>
  <Application>Microsoft Office PowerPoint</Application>
  <PresentationFormat>Widescreen</PresentationFormat>
  <Paragraphs>305</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Arial Narrow</vt:lpstr>
      <vt:lpstr>Calibri</vt:lpstr>
      <vt:lpstr>Comic Sans MS</vt:lpstr>
      <vt:lpstr>Franklin Gothic Demi Cond</vt:lpstr>
      <vt:lpstr>Franklin Gothic Heavy</vt:lpstr>
      <vt:lpstr>Franklin Gothic Medium Cond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Dave Arnold</cp:lastModifiedBy>
  <cp:revision>54</cp:revision>
  <dcterms:created xsi:type="dcterms:W3CDTF">2022-10-26T22:08:46Z</dcterms:created>
  <dcterms:modified xsi:type="dcterms:W3CDTF">2024-12-30T21:07:02Z</dcterms:modified>
</cp:coreProperties>
</file>