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1"/>
  </p:notesMasterIdLst>
  <p:sldIdLst>
    <p:sldId id="262" r:id="rId4"/>
    <p:sldId id="256" r:id="rId5"/>
    <p:sldId id="263" r:id="rId6"/>
    <p:sldId id="274" r:id="rId7"/>
    <p:sldId id="296" r:id="rId8"/>
    <p:sldId id="298" r:id="rId9"/>
    <p:sldId id="300" r:id="rId10"/>
    <p:sldId id="286" r:id="rId11"/>
    <p:sldId id="264" r:id="rId12"/>
    <p:sldId id="293" r:id="rId13"/>
    <p:sldId id="265" r:id="rId14"/>
    <p:sldId id="266" r:id="rId15"/>
    <p:sldId id="267" r:id="rId16"/>
    <p:sldId id="268" r:id="rId17"/>
    <p:sldId id="269" r:id="rId18"/>
    <p:sldId id="270" r:id="rId19"/>
    <p:sldId id="271" r:id="rId20"/>
    <p:sldId id="272" r:id="rId21"/>
    <p:sldId id="273" r:id="rId22"/>
    <p:sldId id="275" r:id="rId23"/>
    <p:sldId id="276" r:id="rId24"/>
    <p:sldId id="277" r:id="rId25"/>
    <p:sldId id="278" r:id="rId26"/>
    <p:sldId id="279" r:id="rId27"/>
    <p:sldId id="299" r:id="rId28"/>
    <p:sldId id="280" r:id="rId29"/>
    <p:sldId id="281" r:id="rId30"/>
    <p:sldId id="282" r:id="rId31"/>
    <p:sldId id="283" r:id="rId32"/>
    <p:sldId id="284" r:id="rId33"/>
    <p:sldId id="294" r:id="rId34"/>
    <p:sldId id="285" r:id="rId35"/>
    <p:sldId id="287" r:id="rId36"/>
    <p:sldId id="292" r:id="rId37"/>
    <p:sldId id="291" r:id="rId38"/>
    <p:sldId id="288" r:id="rId39"/>
    <p:sldId id="289" r:id="rId40"/>
    <p:sldId id="301" r:id="rId41"/>
    <p:sldId id="302" r:id="rId42"/>
    <p:sldId id="303" r:id="rId43"/>
    <p:sldId id="304" r:id="rId44"/>
    <p:sldId id="306" r:id="rId45"/>
    <p:sldId id="307" r:id="rId46"/>
    <p:sldId id="305" r:id="rId47"/>
    <p:sldId id="308" r:id="rId48"/>
    <p:sldId id="309" r:id="rId49"/>
    <p:sldId id="29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D25"/>
    <a:srgbClr val="54C8E4"/>
    <a:srgbClr val="B1E1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9744" autoAdjust="0"/>
  </p:normalViewPr>
  <p:slideViewPr>
    <p:cSldViewPr>
      <p:cViewPr>
        <p:scale>
          <a:sx n="73" d="100"/>
          <a:sy n="73" d="100"/>
        </p:scale>
        <p:origin x="-1296"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5C5138-824C-4095-A54A-AB68F89683F0}" type="datetimeFigureOut">
              <a:rPr lang="en-US" smtClean="0"/>
              <a:pPr/>
              <a:t>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0EFDB2-8B92-4F6A-B807-E0DC048B8979}" type="slidenum">
              <a:rPr lang="en-US" smtClean="0"/>
              <a:pPr/>
              <a:t>‹#›</a:t>
            </a:fld>
            <a:endParaRPr lang="en-US"/>
          </a:p>
        </p:txBody>
      </p:sp>
    </p:spTree>
    <p:extLst>
      <p:ext uri="{BB962C8B-B14F-4D97-AF65-F5344CB8AC3E}">
        <p14:creationId xmlns:p14="http://schemas.microsoft.com/office/powerpoint/2010/main" val="1406751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EFDB2-8B92-4F6A-B807-E0DC048B8979}" type="slidenum">
              <a:rPr lang="en-US" smtClean="0"/>
              <a:pPr/>
              <a:t>23</a:t>
            </a:fld>
            <a:endParaRPr lang="en-US"/>
          </a:p>
        </p:txBody>
      </p:sp>
    </p:spTree>
    <p:extLst>
      <p:ext uri="{BB962C8B-B14F-4D97-AF65-F5344CB8AC3E}">
        <p14:creationId xmlns:p14="http://schemas.microsoft.com/office/powerpoint/2010/main" val="874045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EFDB2-8B92-4F6A-B807-E0DC048B8979}" type="slidenum">
              <a:rPr lang="en-US" smtClean="0"/>
              <a:pPr/>
              <a:t>33</a:t>
            </a:fld>
            <a:endParaRPr lang="en-US"/>
          </a:p>
        </p:txBody>
      </p:sp>
    </p:spTree>
    <p:extLst>
      <p:ext uri="{BB962C8B-B14F-4D97-AF65-F5344CB8AC3E}">
        <p14:creationId xmlns:p14="http://schemas.microsoft.com/office/powerpoint/2010/main" val="874045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added this slide to support the text of </a:t>
            </a:r>
            <a:r>
              <a:rPr lang="en-US" smtClean="0"/>
              <a:t>the outline</a:t>
            </a:r>
            <a:endParaRPr lang="en-US" dirty="0"/>
          </a:p>
        </p:txBody>
      </p:sp>
      <p:sp>
        <p:nvSpPr>
          <p:cNvPr id="4" name="Slide Number Placeholder 3"/>
          <p:cNvSpPr>
            <a:spLocks noGrp="1"/>
          </p:cNvSpPr>
          <p:nvPr>
            <p:ph type="sldNum" sz="quarter" idx="10"/>
          </p:nvPr>
        </p:nvSpPr>
        <p:spPr/>
        <p:txBody>
          <a:bodyPr/>
          <a:lstStyle/>
          <a:p>
            <a:fld id="{4A0EFDB2-8B92-4F6A-B807-E0DC048B8979}" type="slidenum">
              <a:rPr lang="en-US" smtClean="0"/>
              <a:pPr/>
              <a:t>34</a:t>
            </a:fld>
            <a:endParaRPr lang="en-US"/>
          </a:p>
        </p:txBody>
      </p:sp>
    </p:spTree>
    <p:extLst>
      <p:ext uri="{BB962C8B-B14F-4D97-AF65-F5344CB8AC3E}">
        <p14:creationId xmlns:p14="http://schemas.microsoft.com/office/powerpoint/2010/main" val="874045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EFDB2-8B92-4F6A-B807-E0DC048B8979}" type="slidenum">
              <a:rPr lang="en-US" smtClean="0"/>
              <a:pPr/>
              <a:t>35</a:t>
            </a:fld>
            <a:endParaRPr lang="en-US"/>
          </a:p>
        </p:txBody>
      </p:sp>
    </p:spTree>
    <p:extLst>
      <p:ext uri="{BB962C8B-B14F-4D97-AF65-F5344CB8AC3E}">
        <p14:creationId xmlns:p14="http://schemas.microsoft.com/office/powerpoint/2010/main" val="874045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EFDB2-8B92-4F6A-B807-E0DC048B8979}" type="slidenum">
              <a:rPr lang="en-US" smtClean="0"/>
              <a:pPr/>
              <a:t>36</a:t>
            </a:fld>
            <a:endParaRPr lang="en-US"/>
          </a:p>
        </p:txBody>
      </p:sp>
    </p:spTree>
    <p:extLst>
      <p:ext uri="{BB962C8B-B14F-4D97-AF65-F5344CB8AC3E}">
        <p14:creationId xmlns:p14="http://schemas.microsoft.com/office/powerpoint/2010/main" val="874045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EFDB2-8B92-4F6A-B807-E0DC048B8979}" type="slidenum">
              <a:rPr lang="en-US" smtClean="0"/>
              <a:pPr/>
              <a:t>37</a:t>
            </a:fld>
            <a:endParaRPr lang="en-US"/>
          </a:p>
        </p:txBody>
      </p:sp>
    </p:spTree>
    <p:extLst>
      <p:ext uri="{BB962C8B-B14F-4D97-AF65-F5344CB8AC3E}">
        <p14:creationId xmlns:p14="http://schemas.microsoft.com/office/powerpoint/2010/main" val="874045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EFDB2-8B92-4F6A-B807-E0DC048B8979}" type="slidenum">
              <a:rPr lang="en-US" smtClean="0"/>
              <a:pPr/>
              <a:t>24</a:t>
            </a:fld>
            <a:endParaRPr lang="en-US"/>
          </a:p>
        </p:txBody>
      </p:sp>
    </p:spTree>
    <p:extLst>
      <p:ext uri="{BB962C8B-B14F-4D97-AF65-F5344CB8AC3E}">
        <p14:creationId xmlns:p14="http://schemas.microsoft.com/office/powerpoint/2010/main" val="874045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EFDB2-8B92-4F6A-B807-E0DC048B8979}" type="slidenum">
              <a:rPr lang="en-US" smtClean="0"/>
              <a:pPr/>
              <a:t>25</a:t>
            </a:fld>
            <a:endParaRPr lang="en-US"/>
          </a:p>
        </p:txBody>
      </p:sp>
    </p:spTree>
    <p:extLst>
      <p:ext uri="{BB962C8B-B14F-4D97-AF65-F5344CB8AC3E}">
        <p14:creationId xmlns:p14="http://schemas.microsoft.com/office/powerpoint/2010/main" val="874045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EFDB2-8B92-4F6A-B807-E0DC048B8979}" type="slidenum">
              <a:rPr lang="en-US" smtClean="0"/>
              <a:pPr/>
              <a:t>26</a:t>
            </a:fld>
            <a:endParaRPr lang="en-US"/>
          </a:p>
        </p:txBody>
      </p:sp>
    </p:spTree>
    <p:extLst>
      <p:ext uri="{BB962C8B-B14F-4D97-AF65-F5344CB8AC3E}">
        <p14:creationId xmlns:p14="http://schemas.microsoft.com/office/powerpoint/2010/main" val="874045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EFDB2-8B92-4F6A-B807-E0DC048B8979}" type="slidenum">
              <a:rPr lang="en-US" smtClean="0"/>
              <a:pPr/>
              <a:t>27</a:t>
            </a:fld>
            <a:endParaRPr lang="en-US"/>
          </a:p>
        </p:txBody>
      </p:sp>
    </p:spTree>
    <p:extLst>
      <p:ext uri="{BB962C8B-B14F-4D97-AF65-F5344CB8AC3E}">
        <p14:creationId xmlns:p14="http://schemas.microsoft.com/office/powerpoint/2010/main" val="874045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EFDB2-8B92-4F6A-B807-E0DC048B8979}" type="slidenum">
              <a:rPr lang="en-US" smtClean="0"/>
              <a:pPr/>
              <a:t>28</a:t>
            </a:fld>
            <a:endParaRPr lang="en-US"/>
          </a:p>
        </p:txBody>
      </p:sp>
    </p:spTree>
    <p:extLst>
      <p:ext uri="{BB962C8B-B14F-4D97-AF65-F5344CB8AC3E}">
        <p14:creationId xmlns:p14="http://schemas.microsoft.com/office/powerpoint/2010/main" val="874045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EFDB2-8B92-4F6A-B807-E0DC048B8979}" type="slidenum">
              <a:rPr lang="en-US" smtClean="0"/>
              <a:pPr/>
              <a:t>29</a:t>
            </a:fld>
            <a:endParaRPr lang="en-US"/>
          </a:p>
        </p:txBody>
      </p:sp>
    </p:spTree>
    <p:extLst>
      <p:ext uri="{BB962C8B-B14F-4D97-AF65-F5344CB8AC3E}">
        <p14:creationId xmlns:p14="http://schemas.microsoft.com/office/powerpoint/2010/main" val="874045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EFDB2-8B92-4F6A-B807-E0DC048B8979}" type="slidenum">
              <a:rPr lang="en-US" smtClean="0"/>
              <a:pPr/>
              <a:t>30</a:t>
            </a:fld>
            <a:endParaRPr lang="en-US"/>
          </a:p>
        </p:txBody>
      </p:sp>
    </p:spTree>
    <p:extLst>
      <p:ext uri="{BB962C8B-B14F-4D97-AF65-F5344CB8AC3E}">
        <p14:creationId xmlns:p14="http://schemas.microsoft.com/office/powerpoint/2010/main" val="874045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0EFDB2-8B92-4F6A-B807-E0DC048B8979}" type="slidenum">
              <a:rPr lang="en-US" smtClean="0"/>
              <a:pPr/>
              <a:t>31</a:t>
            </a:fld>
            <a:endParaRPr lang="en-US"/>
          </a:p>
        </p:txBody>
      </p:sp>
    </p:spTree>
    <p:extLst>
      <p:ext uri="{BB962C8B-B14F-4D97-AF65-F5344CB8AC3E}">
        <p14:creationId xmlns:p14="http://schemas.microsoft.com/office/powerpoint/2010/main" val="874045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55C6FE-08C4-42BB-A9B2-ABA73F9F3C9E}" type="datetimeFigureOut">
              <a:rPr lang="en-US" smtClean="0"/>
              <a:pPr/>
              <a:t>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BB0C3-4D83-49EB-83FB-FCD4F6D678F9}" type="slidenum">
              <a:rPr lang="en-US" smtClean="0"/>
              <a:pPr/>
              <a:t>‹#›</a:t>
            </a:fld>
            <a:endParaRPr lang="en-US"/>
          </a:p>
        </p:txBody>
      </p:sp>
    </p:spTree>
    <p:extLst>
      <p:ext uri="{BB962C8B-B14F-4D97-AF65-F5344CB8AC3E}">
        <p14:creationId xmlns:p14="http://schemas.microsoft.com/office/powerpoint/2010/main" val="1253169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55C6FE-08C4-42BB-A9B2-ABA73F9F3C9E}" type="datetimeFigureOut">
              <a:rPr lang="en-US" smtClean="0"/>
              <a:pPr/>
              <a:t>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BB0C3-4D83-49EB-83FB-FCD4F6D678F9}" type="slidenum">
              <a:rPr lang="en-US" smtClean="0"/>
              <a:pPr/>
              <a:t>‹#›</a:t>
            </a:fld>
            <a:endParaRPr lang="en-US"/>
          </a:p>
        </p:txBody>
      </p:sp>
    </p:spTree>
    <p:extLst>
      <p:ext uri="{BB962C8B-B14F-4D97-AF65-F5344CB8AC3E}">
        <p14:creationId xmlns:p14="http://schemas.microsoft.com/office/powerpoint/2010/main" val="3914719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55C6FE-08C4-42BB-A9B2-ABA73F9F3C9E}" type="datetimeFigureOut">
              <a:rPr lang="en-US" smtClean="0"/>
              <a:pPr/>
              <a:t>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BB0C3-4D83-49EB-83FB-FCD4F6D678F9}" type="slidenum">
              <a:rPr lang="en-US" smtClean="0"/>
              <a:pPr/>
              <a:t>‹#›</a:t>
            </a:fld>
            <a:endParaRPr lang="en-US"/>
          </a:p>
        </p:txBody>
      </p:sp>
    </p:spTree>
    <p:extLst>
      <p:ext uri="{BB962C8B-B14F-4D97-AF65-F5344CB8AC3E}">
        <p14:creationId xmlns:p14="http://schemas.microsoft.com/office/powerpoint/2010/main" val="3695390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55C6FE-08C4-42BB-A9B2-ABA73F9F3C9E}" type="datetimeFigureOut">
              <a:rPr lang="en-US">
                <a:solidFill>
                  <a:prstClr val="black">
                    <a:tint val="75000"/>
                  </a:prstClr>
                </a:solidFill>
              </a:rPr>
              <a:pPr/>
              <a:t>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ABB0C3-4D83-49EB-83FB-FCD4F6D678F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593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55C6FE-08C4-42BB-A9B2-ABA73F9F3C9E}" type="datetimeFigureOut">
              <a:rPr lang="en-US">
                <a:solidFill>
                  <a:prstClr val="black">
                    <a:tint val="75000"/>
                  </a:prstClr>
                </a:solidFill>
              </a:rPr>
              <a:pPr/>
              <a:t>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ABB0C3-4D83-49EB-83FB-FCD4F6D678F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454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55C6FE-08C4-42BB-A9B2-ABA73F9F3C9E}" type="datetimeFigureOut">
              <a:rPr lang="en-US">
                <a:solidFill>
                  <a:prstClr val="black">
                    <a:tint val="75000"/>
                  </a:prstClr>
                </a:solidFill>
              </a:rPr>
              <a:pPr/>
              <a:t>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ABB0C3-4D83-49EB-83FB-FCD4F6D678F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224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55C6FE-08C4-42BB-A9B2-ABA73F9F3C9E}" type="datetimeFigureOut">
              <a:rPr lang="en-US">
                <a:solidFill>
                  <a:prstClr val="black">
                    <a:tint val="75000"/>
                  </a:prstClr>
                </a:solidFill>
              </a:rPr>
              <a:pPr/>
              <a:t>2/4/2012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ABB0C3-4D83-49EB-83FB-FCD4F6D678F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005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55C6FE-08C4-42BB-A9B2-ABA73F9F3C9E}" type="datetimeFigureOut">
              <a:rPr lang="en-US">
                <a:solidFill>
                  <a:prstClr val="black">
                    <a:tint val="75000"/>
                  </a:prstClr>
                </a:solidFill>
              </a:rPr>
              <a:pPr/>
              <a:t>2/4/2012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ABB0C3-4D83-49EB-83FB-FCD4F6D678F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185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55C6FE-08C4-42BB-A9B2-ABA73F9F3C9E}" type="datetimeFigureOut">
              <a:rPr lang="en-US">
                <a:solidFill>
                  <a:prstClr val="black">
                    <a:tint val="75000"/>
                  </a:prstClr>
                </a:solidFill>
              </a:rPr>
              <a:pPr/>
              <a:t>2/4/2012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ABB0C3-4D83-49EB-83FB-FCD4F6D678F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805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5C6FE-08C4-42BB-A9B2-ABA73F9F3C9E}" type="datetimeFigureOut">
              <a:rPr lang="en-US">
                <a:solidFill>
                  <a:prstClr val="black">
                    <a:tint val="75000"/>
                  </a:prstClr>
                </a:solidFill>
              </a:rPr>
              <a:pPr/>
              <a:t>2/4/2012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ABB0C3-4D83-49EB-83FB-FCD4F6D678F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593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55C6FE-08C4-42BB-A9B2-ABA73F9F3C9E}" type="datetimeFigureOut">
              <a:rPr lang="en-US">
                <a:solidFill>
                  <a:prstClr val="black">
                    <a:tint val="75000"/>
                  </a:prstClr>
                </a:solidFill>
              </a:rPr>
              <a:pPr/>
              <a:t>2/4/2012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ABB0C3-4D83-49EB-83FB-FCD4F6D678F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87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55C6FE-08C4-42BB-A9B2-ABA73F9F3C9E}" type="datetimeFigureOut">
              <a:rPr lang="en-US" smtClean="0"/>
              <a:pPr/>
              <a:t>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BB0C3-4D83-49EB-83FB-FCD4F6D678F9}" type="slidenum">
              <a:rPr lang="en-US" smtClean="0"/>
              <a:pPr/>
              <a:t>‹#›</a:t>
            </a:fld>
            <a:endParaRPr lang="en-US"/>
          </a:p>
        </p:txBody>
      </p:sp>
    </p:spTree>
    <p:extLst>
      <p:ext uri="{BB962C8B-B14F-4D97-AF65-F5344CB8AC3E}">
        <p14:creationId xmlns:p14="http://schemas.microsoft.com/office/powerpoint/2010/main" val="592604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55C6FE-08C4-42BB-A9B2-ABA73F9F3C9E}" type="datetimeFigureOut">
              <a:rPr lang="en-US">
                <a:solidFill>
                  <a:prstClr val="black">
                    <a:tint val="75000"/>
                  </a:prstClr>
                </a:solidFill>
              </a:rPr>
              <a:pPr/>
              <a:t>2/4/2012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ABB0C3-4D83-49EB-83FB-FCD4F6D678F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876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55C6FE-08C4-42BB-A9B2-ABA73F9F3C9E}" type="datetimeFigureOut">
              <a:rPr lang="en-US">
                <a:solidFill>
                  <a:prstClr val="black">
                    <a:tint val="75000"/>
                  </a:prstClr>
                </a:solidFill>
              </a:rPr>
              <a:pPr/>
              <a:t>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ABB0C3-4D83-49EB-83FB-FCD4F6D678F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217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55C6FE-08C4-42BB-A9B2-ABA73F9F3C9E}" type="datetimeFigureOut">
              <a:rPr lang="en-US">
                <a:solidFill>
                  <a:prstClr val="black">
                    <a:tint val="75000"/>
                  </a:prstClr>
                </a:solidFill>
              </a:rPr>
              <a:pPr/>
              <a:t>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ABB0C3-4D83-49EB-83FB-FCD4F6D678F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147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55C6FE-08C4-42BB-A9B2-ABA73F9F3C9E}" type="datetimeFigureOut">
              <a:rPr lang="en-US">
                <a:solidFill>
                  <a:prstClr val="black">
                    <a:tint val="75000"/>
                  </a:prstClr>
                </a:solidFill>
              </a:rPr>
              <a:pPr/>
              <a:t>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ABB0C3-4D83-49EB-83FB-FCD4F6D678F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593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55C6FE-08C4-42BB-A9B2-ABA73F9F3C9E}" type="datetimeFigureOut">
              <a:rPr lang="en-US">
                <a:solidFill>
                  <a:prstClr val="black">
                    <a:tint val="75000"/>
                  </a:prstClr>
                </a:solidFill>
              </a:rPr>
              <a:pPr/>
              <a:t>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ABB0C3-4D83-49EB-83FB-FCD4F6D678F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454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55C6FE-08C4-42BB-A9B2-ABA73F9F3C9E}" type="datetimeFigureOut">
              <a:rPr lang="en-US">
                <a:solidFill>
                  <a:prstClr val="black">
                    <a:tint val="75000"/>
                  </a:prstClr>
                </a:solidFill>
              </a:rPr>
              <a:pPr/>
              <a:t>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ABB0C3-4D83-49EB-83FB-FCD4F6D678F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224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55C6FE-08C4-42BB-A9B2-ABA73F9F3C9E}" type="datetimeFigureOut">
              <a:rPr lang="en-US">
                <a:solidFill>
                  <a:prstClr val="black">
                    <a:tint val="75000"/>
                  </a:prstClr>
                </a:solidFill>
              </a:rPr>
              <a:pPr/>
              <a:t>2/4/2012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ABB0C3-4D83-49EB-83FB-FCD4F6D678F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005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55C6FE-08C4-42BB-A9B2-ABA73F9F3C9E}" type="datetimeFigureOut">
              <a:rPr lang="en-US">
                <a:solidFill>
                  <a:prstClr val="black">
                    <a:tint val="75000"/>
                  </a:prstClr>
                </a:solidFill>
              </a:rPr>
              <a:pPr/>
              <a:t>2/4/2012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5ABB0C3-4D83-49EB-83FB-FCD4F6D678F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1850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55C6FE-08C4-42BB-A9B2-ABA73F9F3C9E}" type="datetimeFigureOut">
              <a:rPr lang="en-US">
                <a:solidFill>
                  <a:prstClr val="black">
                    <a:tint val="75000"/>
                  </a:prstClr>
                </a:solidFill>
              </a:rPr>
              <a:pPr/>
              <a:t>2/4/2012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5ABB0C3-4D83-49EB-83FB-FCD4F6D678F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7805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5C6FE-08C4-42BB-A9B2-ABA73F9F3C9E}" type="datetimeFigureOut">
              <a:rPr lang="en-US">
                <a:solidFill>
                  <a:prstClr val="black">
                    <a:tint val="75000"/>
                  </a:prstClr>
                </a:solidFill>
              </a:rPr>
              <a:pPr/>
              <a:t>2/4/2012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5ABB0C3-4D83-49EB-83FB-FCD4F6D678F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593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55C6FE-08C4-42BB-A9B2-ABA73F9F3C9E}" type="datetimeFigureOut">
              <a:rPr lang="en-US" smtClean="0"/>
              <a:pPr/>
              <a:t>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BB0C3-4D83-49EB-83FB-FCD4F6D678F9}" type="slidenum">
              <a:rPr lang="en-US" smtClean="0"/>
              <a:pPr/>
              <a:t>‹#›</a:t>
            </a:fld>
            <a:endParaRPr lang="en-US"/>
          </a:p>
        </p:txBody>
      </p:sp>
    </p:spTree>
    <p:extLst>
      <p:ext uri="{BB962C8B-B14F-4D97-AF65-F5344CB8AC3E}">
        <p14:creationId xmlns:p14="http://schemas.microsoft.com/office/powerpoint/2010/main" val="879934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55C6FE-08C4-42BB-A9B2-ABA73F9F3C9E}" type="datetimeFigureOut">
              <a:rPr lang="en-US">
                <a:solidFill>
                  <a:prstClr val="black">
                    <a:tint val="75000"/>
                  </a:prstClr>
                </a:solidFill>
              </a:rPr>
              <a:pPr/>
              <a:t>2/4/2012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ABB0C3-4D83-49EB-83FB-FCD4F6D678F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68796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55C6FE-08C4-42BB-A9B2-ABA73F9F3C9E}" type="datetimeFigureOut">
              <a:rPr lang="en-US">
                <a:solidFill>
                  <a:prstClr val="black">
                    <a:tint val="75000"/>
                  </a:prstClr>
                </a:solidFill>
              </a:rPr>
              <a:pPr/>
              <a:t>2/4/2012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5ABB0C3-4D83-49EB-83FB-FCD4F6D678F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8760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55C6FE-08C4-42BB-A9B2-ABA73F9F3C9E}" type="datetimeFigureOut">
              <a:rPr lang="en-US">
                <a:solidFill>
                  <a:prstClr val="black">
                    <a:tint val="75000"/>
                  </a:prstClr>
                </a:solidFill>
              </a:rPr>
              <a:pPr/>
              <a:t>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ABB0C3-4D83-49EB-83FB-FCD4F6D678F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2179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55C6FE-08C4-42BB-A9B2-ABA73F9F3C9E}" type="datetimeFigureOut">
              <a:rPr lang="en-US">
                <a:solidFill>
                  <a:prstClr val="black">
                    <a:tint val="75000"/>
                  </a:prstClr>
                </a:solidFill>
              </a:rPr>
              <a:pPr/>
              <a:t>2/4/2012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5ABB0C3-4D83-49EB-83FB-FCD4F6D678F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147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55C6FE-08C4-42BB-A9B2-ABA73F9F3C9E}" type="datetimeFigureOut">
              <a:rPr lang="en-US" smtClean="0"/>
              <a:pPr/>
              <a:t>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BB0C3-4D83-49EB-83FB-FCD4F6D678F9}" type="slidenum">
              <a:rPr lang="en-US" smtClean="0"/>
              <a:pPr/>
              <a:t>‹#›</a:t>
            </a:fld>
            <a:endParaRPr lang="en-US"/>
          </a:p>
        </p:txBody>
      </p:sp>
    </p:spTree>
    <p:extLst>
      <p:ext uri="{BB962C8B-B14F-4D97-AF65-F5344CB8AC3E}">
        <p14:creationId xmlns:p14="http://schemas.microsoft.com/office/powerpoint/2010/main" val="2068923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55C6FE-08C4-42BB-A9B2-ABA73F9F3C9E}" type="datetimeFigureOut">
              <a:rPr lang="en-US" smtClean="0"/>
              <a:pPr/>
              <a:t>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BB0C3-4D83-49EB-83FB-FCD4F6D678F9}" type="slidenum">
              <a:rPr lang="en-US" smtClean="0"/>
              <a:pPr/>
              <a:t>‹#›</a:t>
            </a:fld>
            <a:endParaRPr lang="en-US"/>
          </a:p>
        </p:txBody>
      </p:sp>
    </p:spTree>
    <p:extLst>
      <p:ext uri="{BB962C8B-B14F-4D97-AF65-F5344CB8AC3E}">
        <p14:creationId xmlns:p14="http://schemas.microsoft.com/office/powerpoint/2010/main" val="186906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55C6FE-08C4-42BB-A9B2-ABA73F9F3C9E}" type="datetimeFigureOut">
              <a:rPr lang="en-US" smtClean="0"/>
              <a:pPr/>
              <a:t>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BB0C3-4D83-49EB-83FB-FCD4F6D678F9}" type="slidenum">
              <a:rPr lang="en-US" smtClean="0"/>
              <a:pPr/>
              <a:t>‹#›</a:t>
            </a:fld>
            <a:endParaRPr lang="en-US"/>
          </a:p>
        </p:txBody>
      </p:sp>
    </p:spTree>
    <p:extLst>
      <p:ext uri="{BB962C8B-B14F-4D97-AF65-F5344CB8AC3E}">
        <p14:creationId xmlns:p14="http://schemas.microsoft.com/office/powerpoint/2010/main" val="2401179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5C6FE-08C4-42BB-A9B2-ABA73F9F3C9E}" type="datetimeFigureOut">
              <a:rPr lang="en-US" smtClean="0"/>
              <a:pPr/>
              <a:t>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BB0C3-4D83-49EB-83FB-FCD4F6D678F9}" type="slidenum">
              <a:rPr lang="en-US" smtClean="0"/>
              <a:pPr/>
              <a:t>‹#›</a:t>
            </a:fld>
            <a:endParaRPr lang="en-US"/>
          </a:p>
        </p:txBody>
      </p:sp>
    </p:spTree>
    <p:extLst>
      <p:ext uri="{BB962C8B-B14F-4D97-AF65-F5344CB8AC3E}">
        <p14:creationId xmlns:p14="http://schemas.microsoft.com/office/powerpoint/2010/main" val="3408488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55C6FE-08C4-42BB-A9B2-ABA73F9F3C9E}" type="datetimeFigureOut">
              <a:rPr lang="en-US" smtClean="0"/>
              <a:pPr/>
              <a:t>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BB0C3-4D83-49EB-83FB-FCD4F6D678F9}" type="slidenum">
              <a:rPr lang="en-US" smtClean="0"/>
              <a:pPr/>
              <a:t>‹#›</a:t>
            </a:fld>
            <a:endParaRPr lang="en-US"/>
          </a:p>
        </p:txBody>
      </p:sp>
    </p:spTree>
    <p:extLst>
      <p:ext uri="{BB962C8B-B14F-4D97-AF65-F5344CB8AC3E}">
        <p14:creationId xmlns:p14="http://schemas.microsoft.com/office/powerpoint/2010/main" val="1797942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55C6FE-08C4-42BB-A9B2-ABA73F9F3C9E}" type="datetimeFigureOut">
              <a:rPr lang="en-US" smtClean="0"/>
              <a:pPr/>
              <a:t>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BB0C3-4D83-49EB-83FB-FCD4F6D678F9}" type="slidenum">
              <a:rPr lang="en-US" smtClean="0"/>
              <a:pPr/>
              <a:t>‹#›</a:t>
            </a:fld>
            <a:endParaRPr lang="en-US"/>
          </a:p>
        </p:txBody>
      </p:sp>
    </p:spTree>
    <p:extLst>
      <p:ext uri="{BB962C8B-B14F-4D97-AF65-F5344CB8AC3E}">
        <p14:creationId xmlns:p14="http://schemas.microsoft.com/office/powerpoint/2010/main" val="3949877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1E1E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5C6FE-08C4-42BB-A9B2-ABA73F9F3C9E}" type="datetimeFigureOut">
              <a:rPr lang="en-US" smtClean="0"/>
              <a:pPr/>
              <a:t>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BB0C3-4D83-49EB-83FB-FCD4F6D678F9}" type="slidenum">
              <a:rPr lang="en-US" smtClean="0"/>
              <a:pPr/>
              <a:t>‹#›</a:t>
            </a:fld>
            <a:endParaRPr lang="en-US"/>
          </a:p>
        </p:txBody>
      </p:sp>
    </p:spTree>
    <p:extLst>
      <p:ext uri="{BB962C8B-B14F-4D97-AF65-F5344CB8AC3E}">
        <p14:creationId xmlns:p14="http://schemas.microsoft.com/office/powerpoint/2010/main" val="1647413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B1E1E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5C6FE-08C4-42BB-A9B2-ABA73F9F3C9E}" type="datetimeFigureOut">
              <a:rPr lang="en-US">
                <a:solidFill>
                  <a:prstClr val="black">
                    <a:tint val="75000"/>
                  </a:prstClr>
                </a:solidFill>
              </a:rPr>
              <a:pPr/>
              <a:t>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BB0C3-4D83-49EB-83FB-FCD4F6D678F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427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B1E1E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5C6FE-08C4-42BB-A9B2-ABA73F9F3C9E}" type="datetimeFigureOut">
              <a:rPr lang="en-US">
                <a:solidFill>
                  <a:prstClr val="black">
                    <a:tint val="75000"/>
                  </a:prstClr>
                </a:solidFill>
              </a:rPr>
              <a:pPr/>
              <a:t>2/4/2012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BB0C3-4D83-49EB-83FB-FCD4F6D678F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4279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1602004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rmAutofit/>
          </a:bodyPr>
          <a:lstStyle/>
          <a:p>
            <a:pPr algn="l"/>
            <a:r>
              <a:rPr lang="en-US" sz="7200" b="1" dirty="0" smtClean="0"/>
              <a:t>Service System</a:t>
            </a:r>
            <a:endParaRPr lang="en-US" sz="7200" b="1" dirty="0"/>
          </a:p>
        </p:txBody>
      </p:sp>
      <p:sp>
        <p:nvSpPr>
          <p:cNvPr id="3" name="Subtitle 2"/>
          <p:cNvSpPr>
            <a:spLocks noGrp="1"/>
          </p:cNvSpPr>
          <p:nvPr>
            <p:ph type="subTitle" idx="1"/>
          </p:nvPr>
        </p:nvSpPr>
        <p:spPr>
          <a:xfrm>
            <a:off x="381000" y="1524000"/>
            <a:ext cx="8229600" cy="5257800"/>
          </a:xfrm>
        </p:spPr>
        <p:txBody>
          <a:bodyPr/>
          <a:lstStyle/>
          <a:p>
            <a:pPr algn="l">
              <a:buClr>
                <a:srgbClr val="EC1D25"/>
              </a:buClr>
            </a:pPr>
            <a:r>
              <a:rPr lang="en-US" sz="4400" b="1" dirty="0" smtClean="0">
                <a:solidFill>
                  <a:schemeClr val="tx1"/>
                </a:solidFill>
              </a:rPr>
              <a:t>This </a:t>
            </a:r>
            <a:r>
              <a:rPr lang="en-US" sz="4400" b="1" dirty="0">
                <a:solidFill>
                  <a:schemeClr val="tx1"/>
                </a:solidFill>
              </a:rPr>
              <a:t>CAR contains:</a:t>
            </a:r>
          </a:p>
          <a:p>
            <a:pPr lvl="1" indent="-457200" algn="l">
              <a:spcAft>
                <a:spcPts val="1200"/>
              </a:spcAft>
              <a:buClr>
                <a:srgbClr val="EC1D25"/>
              </a:buClr>
              <a:buFont typeface="Arial" pitchFamily="34" charset="0"/>
              <a:buChar char="•"/>
            </a:pPr>
            <a:r>
              <a:rPr lang="en-US" sz="3200" b="1" dirty="0">
                <a:solidFill>
                  <a:schemeClr val="tx1"/>
                </a:solidFill>
              </a:rPr>
              <a:t>Third draft proposal report – provided as background. Not to be voted </a:t>
            </a:r>
            <a:r>
              <a:rPr lang="en-US" sz="3200" b="1" dirty="0" smtClean="0">
                <a:solidFill>
                  <a:schemeClr val="tx1"/>
                </a:solidFill>
              </a:rPr>
              <a:t>on.</a:t>
            </a:r>
            <a:endParaRPr lang="en-US" sz="3200" b="1" dirty="0">
              <a:solidFill>
                <a:schemeClr val="tx1"/>
              </a:solidFill>
            </a:endParaRPr>
          </a:p>
          <a:p>
            <a:pPr lvl="1" indent="-457200" algn="l">
              <a:spcAft>
                <a:spcPts val="1200"/>
              </a:spcAft>
              <a:buClr>
                <a:srgbClr val="EC1D25"/>
              </a:buClr>
              <a:buFont typeface="Arial" pitchFamily="34" charset="0"/>
              <a:buChar char="•"/>
            </a:pPr>
            <a:r>
              <a:rPr lang="en-US" sz="3200" b="1" dirty="0">
                <a:solidFill>
                  <a:schemeClr val="tx1"/>
                </a:solidFill>
              </a:rPr>
              <a:t>Resolutions</a:t>
            </a:r>
          </a:p>
          <a:p>
            <a:pPr lvl="1" indent="-457200" algn="l">
              <a:spcAft>
                <a:spcPts val="1200"/>
              </a:spcAft>
              <a:buClr>
                <a:srgbClr val="EC1D25"/>
              </a:buClr>
              <a:buFont typeface="Arial" pitchFamily="34" charset="0"/>
              <a:buChar char="•"/>
            </a:pPr>
            <a:r>
              <a:rPr lang="en-US" sz="3200" b="1" dirty="0">
                <a:solidFill>
                  <a:schemeClr val="tx1"/>
                </a:solidFill>
              </a:rPr>
              <a:t>Straw </a:t>
            </a:r>
            <a:r>
              <a:rPr lang="en-US" sz="3200" b="1" dirty="0" smtClean="0">
                <a:solidFill>
                  <a:schemeClr val="tx1"/>
                </a:solidFill>
              </a:rPr>
              <a:t>Polls</a:t>
            </a:r>
          </a:p>
          <a:p>
            <a:pPr lvl="1" indent="-457200" algn="l">
              <a:spcAft>
                <a:spcPts val="1200"/>
              </a:spcAft>
              <a:buClr>
                <a:srgbClr val="EC1D25"/>
              </a:buClr>
              <a:buFont typeface="Arial" pitchFamily="34" charset="0"/>
              <a:buChar char="•"/>
            </a:pPr>
            <a:r>
              <a:rPr lang="en-US" sz="3200" b="1" dirty="0" smtClean="0">
                <a:solidFill>
                  <a:schemeClr val="tx1"/>
                </a:solidFill>
              </a:rPr>
              <a:t>For more information on the project see: www.na.org/servicesystem</a:t>
            </a:r>
            <a:endParaRPr lang="en-US" sz="3200" b="1"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Tree>
    <p:extLst>
      <p:ext uri="{BB962C8B-B14F-4D97-AF65-F5344CB8AC3E}">
        <p14:creationId xmlns:p14="http://schemas.microsoft.com/office/powerpoint/2010/main" val="1627390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rmAutofit/>
          </a:bodyPr>
          <a:lstStyle/>
          <a:p>
            <a:pPr algn="l"/>
            <a:r>
              <a:rPr lang="en-US" sz="7200" b="1" dirty="0" smtClean="0"/>
              <a:t>Service System</a:t>
            </a:r>
            <a:endParaRPr lang="en-US" sz="7200" b="1" dirty="0"/>
          </a:p>
        </p:txBody>
      </p:sp>
      <p:sp>
        <p:nvSpPr>
          <p:cNvPr id="3" name="Subtitle 2"/>
          <p:cNvSpPr>
            <a:spLocks noGrp="1"/>
          </p:cNvSpPr>
          <p:nvPr>
            <p:ph type="subTitle" idx="1"/>
          </p:nvPr>
        </p:nvSpPr>
        <p:spPr>
          <a:xfrm>
            <a:off x="381000" y="1524000"/>
            <a:ext cx="7162800" cy="5257800"/>
          </a:xfrm>
        </p:spPr>
        <p:txBody>
          <a:bodyPr>
            <a:noAutofit/>
          </a:bodyPr>
          <a:lstStyle/>
          <a:p>
            <a:pPr marL="571500" indent="-571500" algn="l">
              <a:spcAft>
                <a:spcPts val="1200"/>
              </a:spcAft>
              <a:buClr>
                <a:srgbClr val="EC1D25"/>
              </a:buClr>
              <a:buFont typeface="Arial" pitchFamily="34" charset="0"/>
              <a:buChar char="•"/>
            </a:pPr>
            <a:r>
              <a:rPr lang="en-US" sz="3600" b="1" dirty="0" smtClean="0">
                <a:solidFill>
                  <a:schemeClr val="tx1"/>
                </a:solidFill>
              </a:rPr>
              <a:t>Resolution 1: Our service efforts will be carried out through a system that includes structure, process, people, and resources.</a:t>
            </a:r>
          </a:p>
          <a:p>
            <a:pPr marL="571500" indent="-571500" algn="l">
              <a:buClr>
                <a:srgbClr val="EC1D25"/>
              </a:buClr>
              <a:buFont typeface="Arial" pitchFamily="34" charset="0"/>
              <a:buChar char="•"/>
            </a:pPr>
            <a:r>
              <a:rPr lang="en-US" sz="3600" b="1" dirty="0" smtClean="0">
                <a:solidFill>
                  <a:schemeClr val="tx1"/>
                </a:solidFill>
              </a:rPr>
              <a:t>Resolution 2: The service system is group-focused and includes a local-level body dedicated exclusively to addressing group concerns.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Tree>
    <p:extLst>
      <p:ext uri="{BB962C8B-B14F-4D97-AF65-F5344CB8AC3E}">
        <p14:creationId xmlns:p14="http://schemas.microsoft.com/office/powerpoint/2010/main" val="1246120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rmAutofit/>
          </a:bodyPr>
          <a:lstStyle/>
          <a:p>
            <a:pPr algn="l"/>
            <a:r>
              <a:rPr lang="en-US" sz="7200" b="1" dirty="0" smtClean="0"/>
              <a:t>Service System</a:t>
            </a:r>
            <a:endParaRPr lang="en-US" sz="7200" b="1" dirty="0"/>
          </a:p>
        </p:txBody>
      </p:sp>
      <p:sp>
        <p:nvSpPr>
          <p:cNvPr id="3" name="Subtitle 2"/>
          <p:cNvSpPr>
            <a:spLocks noGrp="1"/>
          </p:cNvSpPr>
          <p:nvPr>
            <p:ph type="subTitle" idx="1"/>
          </p:nvPr>
        </p:nvSpPr>
        <p:spPr>
          <a:xfrm>
            <a:off x="381000" y="1524000"/>
            <a:ext cx="7162800" cy="5257800"/>
          </a:xfrm>
        </p:spPr>
        <p:txBody>
          <a:bodyPr>
            <a:noAutofit/>
          </a:bodyPr>
          <a:lstStyle/>
          <a:p>
            <a:pPr marL="571500" indent="-571500" algn="l">
              <a:spcAft>
                <a:spcPts val="1200"/>
              </a:spcAft>
              <a:buClr>
                <a:srgbClr val="EC1D25"/>
              </a:buClr>
              <a:buFont typeface="Arial" pitchFamily="34" charset="0"/>
              <a:buChar char="•"/>
            </a:pPr>
            <a:r>
              <a:rPr lang="en-US" sz="3600" b="1" dirty="0" smtClean="0">
                <a:solidFill>
                  <a:schemeClr val="tx1"/>
                </a:solidFill>
              </a:rPr>
              <a:t>Resolution 3: Training and mentoring of trusted servants are essential functions of the service system. </a:t>
            </a:r>
          </a:p>
          <a:p>
            <a:pPr marL="571500" indent="-571500" algn="l">
              <a:buClr>
                <a:srgbClr val="EC1D25"/>
              </a:buClr>
              <a:buFont typeface="Arial" pitchFamily="34" charset="0"/>
              <a:buChar char="•"/>
            </a:pPr>
            <a:r>
              <a:rPr lang="en-US" sz="3600" b="1" dirty="0" smtClean="0">
                <a:solidFill>
                  <a:schemeClr val="tx1"/>
                </a:solidFill>
              </a:rPr>
              <a:t>Resolution 4: Service bodies are </a:t>
            </a:r>
            <a:br>
              <a:rPr lang="en-US" sz="3600" b="1" dirty="0" smtClean="0">
                <a:solidFill>
                  <a:schemeClr val="tx1"/>
                </a:solidFill>
              </a:rPr>
            </a:br>
            <a:r>
              <a:rPr lang="en-US" sz="3600" b="1" dirty="0" smtClean="0">
                <a:solidFill>
                  <a:schemeClr val="tx1"/>
                </a:solidFill>
              </a:rPr>
              <a:t>purpose- and vision-driven.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Tree>
    <p:extLst>
      <p:ext uri="{BB962C8B-B14F-4D97-AF65-F5344CB8AC3E}">
        <p14:creationId xmlns:p14="http://schemas.microsoft.com/office/powerpoint/2010/main" val="2579760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rmAutofit/>
          </a:bodyPr>
          <a:lstStyle/>
          <a:p>
            <a:pPr algn="l"/>
            <a:r>
              <a:rPr lang="en-US" sz="7200" b="1" dirty="0" smtClean="0"/>
              <a:t>Service System</a:t>
            </a:r>
            <a:endParaRPr lang="en-US" sz="7200" b="1" dirty="0"/>
          </a:p>
        </p:txBody>
      </p:sp>
      <p:sp>
        <p:nvSpPr>
          <p:cNvPr id="3" name="Subtitle 2"/>
          <p:cNvSpPr>
            <a:spLocks noGrp="1"/>
          </p:cNvSpPr>
          <p:nvPr>
            <p:ph type="subTitle" idx="1"/>
          </p:nvPr>
        </p:nvSpPr>
        <p:spPr>
          <a:xfrm>
            <a:off x="381000" y="1524000"/>
            <a:ext cx="7162800" cy="5257800"/>
          </a:xfrm>
        </p:spPr>
        <p:txBody>
          <a:bodyPr>
            <a:noAutofit/>
          </a:bodyPr>
          <a:lstStyle/>
          <a:p>
            <a:pPr marL="571500" indent="-571500" algn="l">
              <a:spcAft>
                <a:spcPts val="1200"/>
              </a:spcAft>
              <a:buClr>
                <a:srgbClr val="EC1D25"/>
              </a:buClr>
              <a:buFont typeface="Arial" pitchFamily="34" charset="0"/>
              <a:buChar char="•"/>
            </a:pPr>
            <a:r>
              <a:rPr lang="en-US" sz="3600" b="1" dirty="0" smtClean="0">
                <a:solidFill>
                  <a:schemeClr val="tx1"/>
                </a:solidFill>
              </a:rPr>
              <a:t>Resolution 5: Service bodies </a:t>
            </a:r>
            <a:br>
              <a:rPr lang="en-US" sz="3600" b="1" dirty="0" smtClean="0">
                <a:solidFill>
                  <a:schemeClr val="tx1"/>
                </a:solidFill>
              </a:rPr>
            </a:br>
            <a:r>
              <a:rPr lang="en-US" sz="3600" b="1" dirty="0" smtClean="0">
                <a:solidFill>
                  <a:schemeClr val="tx1"/>
                </a:solidFill>
              </a:rPr>
              <a:t>work together to utilize planning processes to organize and coordinate their efforts. </a:t>
            </a:r>
          </a:p>
          <a:p>
            <a:pPr marL="571500" indent="-571500" algn="l">
              <a:buClr>
                <a:srgbClr val="EC1D25"/>
              </a:buClr>
              <a:buFont typeface="Arial" pitchFamily="34" charset="0"/>
              <a:buChar char="•"/>
            </a:pPr>
            <a:r>
              <a:rPr lang="en-US" sz="3600" b="1" dirty="0" smtClean="0">
                <a:solidFill>
                  <a:schemeClr val="tx1"/>
                </a:solidFill>
              </a:rPr>
              <a:t>Resolution 6: Service bodies make decisions by consensus.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Tree>
    <p:extLst>
      <p:ext uri="{BB962C8B-B14F-4D97-AF65-F5344CB8AC3E}">
        <p14:creationId xmlns:p14="http://schemas.microsoft.com/office/powerpoint/2010/main" val="3070743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rmAutofit/>
          </a:bodyPr>
          <a:lstStyle/>
          <a:p>
            <a:pPr algn="l"/>
            <a:r>
              <a:rPr lang="en-US" sz="7200" b="1" dirty="0" smtClean="0"/>
              <a:t>Service System</a:t>
            </a:r>
            <a:endParaRPr lang="en-US" sz="72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
        <p:nvSpPr>
          <p:cNvPr id="3" name="Subtitle 2"/>
          <p:cNvSpPr>
            <a:spLocks noGrp="1"/>
          </p:cNvSpPr>
          <p:nvPr>
            <p:ph type="subTitle" idx="1"/>
          </p:nvPr>
        </p:nvSpPr>
        <p:spPr>
          <a:xfrm>
            <a:off x="381000" y="1524000"/>
            <a:ext cx="8382000" cy="5257800"/>
          </a:xfrm>
        </p:spPr>
        <p:txBody>
          <a:bodyPr>
            <a:noAutofit/>
          </a:bodyPr>
          <a:lstStyle/>
          <a:p>
            <a:pPr marL="571500" indent="-571500" algn="l">
              <a:spcAft>
                <a:spcPts val="1200"/>
              </a:spcAft>
              <a:buClr>
                <a:srgbClr val="EC1D25"/>
              </a:buClr>
              <a:buFont typeface="Arial" pitchFamily="34" charset="0"/>
              <a:buChar char="•"/>
            </a:pPr>
            <a:r>
              <a:rPr lang="en-US" b="1" dirty="0" smtClean="0">
                <a:solidFill>
                  <a:schemeClr val="tx1"/>
                </a:solidFill>
              </a:rPr>
              <a:t>Resolution 7: The service structure </a:t>
            </a:r>
            <a:br>
              <a:rPr lang="en-US" b="1" dirty="0" smtClean="0">
                <a:solidFill>
                  <a:schemeClr val="tx1"/>
                </a:solidFill>
              </a:rPr>
            </a:br>
            <a:r>
              <a:rPr lang="en-US" b="1" dirty="0" smtClean="0">
                <a:solidFill>
                  <a:schemeClr val="tx1"/>
                </a:solidFill>
              </a:rPr>
              <a:t>includes local service bodies, state/nation/province service bodies, and intermediate bodies</a:t>
            </a:r>
            <a:r>
              <a:rPr lang="en-US" b="1" dirty="0">
                <a:solidFill>
                  <a:schemeClr val="tx1"/>
                </a:solidFill>
              </a:rPr>
              <a:t> </a:t>
            </a:r>
            <a:r>
              <a:rPr lang="en-US" b="1" dirty="0" smtClean="0">
                <a:solidFill>
                  <a:schemeClr val="tx1"/>
                </a:solidFill>
              </a:rPr>
              <a:t>if needed. Service bodies follow established geographic boundaries. They are not self-determined, but are formed, based on need, through a collaborative planning process and agreement with other affected service bodies at the next level of service. </a:t>
            </a:r>
          </a:p>
        </p:txBody>
      </p:sp>
    </p:spTree>
    <p:extLst>
      <p:ext uri="{BB962C8B-B14F-4D97-AF65-F5344CB8AC3E}">
        <p14:creationId xmlns:p14="http://schemas.microsoft.com/office/powerpoint/2010/main" val="3461788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rmAutofit/>
          </a:bodyPr>
          <a:lstStyle/>
          <a:p>
            <a:pPr algn="l"/>
            <a:r>
              <a:rPr lang="en-US" sz="7200" b="1" dirty="0" smtClean="0"/>
              <a:t>Service System</a:t>
            </a:r>
            <a:endParaRPr lang="en-US" sz="72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
        <p:nvSpPr>
          <p:cNvPr id="3" name="Subtitle 2"/>
          <p:cNvSpPr>
            <a:spLocks noGrp="1"/>
          </p:cNvSpPr>
          <p:nvPr>
            <p:ph type="subTitle" idx="1"/>
          </p:nvPr>
        </p:nvSpPr>
        <p:spPr>
          <a:xfrm>
            <a:off x="381000" y="2362200"/>
            <a:ext cx="8382000" cy="3810000"/>
          </a:xfrm>
        </p:spPr>
        <p:txBody>
          <a:bodyPr>
            <a:noAutofit/>
          </a:bodyPr>
          <a:lstStyle/>
          <a:p>
            <a:pPr marL="571500" lvl="0" indent="-571500" algn="l">
              <a:spcAft>
                <a:spcPts val="1200"/>
              </a:spcAft>
              <a:buClr>
                <a:srgbClr val="EC1D25"/>
              </a:buClr>
              <a:buFont typeface="Arial" pitchFamily="34" charset="0"/>
              <a:buChar char="•"/>
            </a:pPr>
            <a:r>
              <a:rPr lang="en-US" sz="3600" b="1" dirty="0">
                <a:solidFill>
                  <a:prstClr val="black"/>
                </a:solidFill>
              </a:rPr>
              <a:t>Resolution 8: State/national/province boundaries are the primary criterion for seating consideration at the World Service Conference. </a:t>
            </a:r>
          </a:p>
        </p:txBody>
      </p:sp>
    </p:spTree>
    <p:extLst>
      <p:ext uri="{BB962C8B-B14F-4D97-AF65-F5344CB8AC3E}">
        <p14:creationId xmlns:p14="http://schemas.microsoft.com/office/powerpoint/2010/main" val="2240550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rmAutofit/>
          </a:bodyPr>
          <a:lstStyle/>
          <a:p>
            <a:pPr algn="l"/>
            <a:r>
              <a:rPr lang="en-US" sz="7200" b="1" dirty="0" smtClean="0"/>
              <a:t>Service System</a:t>
            </a:r>
            <a:endParaRPr lang="en-US" sz="7200" b="1" dirty="0"/>
          </a:p>
        </p:txBody>
      </p:sp>
      <p:sp>
        <p:nvSpPr>
          <p:cNvPr id="3" name="Subtitle 2"/>
          <p:cNvSpPr>
            <a:spLocks noGrp="1"/>
          </p:cNvSpPr>
          <p:nvPr>
            <p:ph type="subTitle" idx="1"/>
          </p:nvPr>
        </p:nvSpPr>
        <p:spPr>
          <a:xfrm>
            <a:off x="381000" y="1524000"/>
            <a:ext cx="8229600" cy="5257800"/>
          </a:xfrm>
        </p:spPr>
        <p:txBody>
          <a:bodyPr/>
          <a:lstStyle/>
          <a:p>
            <a:pPr algn="l"/>
            <a:r>
              <a:rPr lang="en-US" sz="4400" b="1" dirty="0" smtClean="0">
                <a:solidFill>
                  <a:schemeClr val="tx1"/>
                </a:solidFill>
              </a:rPr>
              <a:t>Straw Polls</a:t>
            </a:r>
          </a:p>
          <a:p>
            <a:pPr marL="514350" indent="-514350" algn="l">
              <a:spcAft>
                <a:spcPts val="1200"/>
              </a:spcAft>
              <a:buClr>
                <a:srgbClr val="EC1D25"/>
              </a:buClr>
              <a:buFont typeface="+mj-lt"/>
              <a:buAutoNum type="alphaUcPeriod"/>
            </a:pPr>
            <a:r>
              <a:rPr lang="en-US" sz="2600" b="1" dirty="0" smtClean="0">
                <a:solidFill>
                  <a:schemeClr val="tx1"/>
                </a:solidFill>
              </a:rPr>
              <a:t>There is a small, neighborhood-sized body devoted to group needs. This group forum, which is typically not part of the delegation stream, is informal in nature and operates through conversation not formal decision making. </a:t>
            </a:r>
          </a:p>
          <a:p>
            <a:pPr marL="514350" indent="-514350" algn="l">
              <a:buClr>
                <a:srgbClr val="EC1D25"/>
              </a:buClr>
              <a:buFont typeface="+mj-lt"/>
              <a:buAutoNum type="alphaUcPeriod"/>
            </a:pPr>
            <a:r>
              <a:rPr lang="en-US" sz="2600" b="1" dirty="0" smtClean="0">
                <a:solidFill>
                  <a:schemeClr val="tx1"/>
                </a:solidFill>
              </a:rPr>
              <a:t>Groups send a delegate quarterly to a local service planning meeting. One of those quarterly meetings is a general assembly where all interested members are encouraged to attend and input is given to help plan service activities for the cycle.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Tree>
    <p:extLst>
      <p:ext uri="{BB962C8B-B14F-4D97-AF65-F5344CB8AC3E}">
        <p14:creationId xmlns:p14="http://schemas.microsoft.com/office/powerpoint/2010/main" val="883669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rmAutofit/>
          </a:bodyPr>
          <a:lstStyle/>
          <a:p>
            <a:pPr algn="l"/>
            <a:r>
              <a:rPr lang="en-US" sz="7200" b="1" dirty="0" smtClean="0"/>
              <a:t>Service System</a:t>
            </a:r>
            <a:endParaRPr lang="en-US" sz="7200" b="1" dirty="0"/>
          </a:p>
        </p:txBody>
      </p:sp>
      <p:sp>
        <p:nvSpPr>
          <p:cNvPr id="3" name="Subtitle 2"/>
          <p:cNvSpPr>
            <a:spLocks noGrp="1"/>
          </p:cNvSpPr>
          <p:nvPr>
            <p:ph type="subTitle" idx="1"/>
          </p:nvPr>
        </p:nvSpPr>
        <p:spPr>
          <a:xfrm>
            <a:off x="381000" y="1524000"/>
            <a:ext cx="8229600" cy="5257800"/>
          </a:xfrm>
        </p:spPr>
        <p:txBody>
          <a:bodyPr/>
          <a:lstStyle/>
          <a:p>
            <a:pPr algn="l"/>
            <a:r>
              <a:rPr lang="en-US" sz="4400" b="1" dirty="0" smtClean="0">
                <a:solidFill>
                  <a:schemeClr val="tx1"/>
                </a:solidFill>
              </a:rPr>
              <a:t>Straw Polls</a:t>
            </a:r>
          </a:p>
          <a:p>
            <a:pPr marL="457200" indent="-457200" algn="l">
              <a:buClr>
                <a:srgbClr val="EC1D25"/>
              </a:buClr>
              <a:buFontTx/>
              <a:buAutoNum type="alphaUcPeriod" startAt="3"/>
            </a:pPr>
            <a:r>
              <a:rPr lang="en-US" sz="2800" b="1" dirty="0">
                <a:solidFill>
                  <a:schemeClr val="tx1"/>
                </a:solidFill>
              </a:rPr>
              <a:t>Services are coordinated by a local service board and carried out by members, committees, and project workgroups who report to that board.</a:t>
            </a:r>
          </a:p>
          <a:p>
            <a:pPr marL="457200" indent="-457200" algn="l">
              <a:buClr>
                <a:srgbClr val="EC1D25"/>
              </a:buClr>
              <a:buFontTx/>
              <a:buAutoNum type="alphaUcPeriod" startAt="3"/>
            </a:pPr>
            <a:r>
              <a:rPr lang="en-US" sz="2800" b="1" dirty="0">
                <a:solidFill>
                  <a:schemeClr val="tx1"/>
                </a:solidFill>
              </a:rPr>
              <a:t>Local service bodies follow county, city, or town boundaries, where practical. (They are much larger than the group forums mentioned above and in many cases larger than the current </a:t>
            </a:r>
            <a:r>
              <a:rPr lang="en-US" sz="2800" b="1" dirty="0" smtClean="0">
                <a:solidFill>
                  <a:schemeClr val="tx1"/>
                </a:solidFill>
              </a:rPr>
              <a:t>ASCs.)</a:t>
            </a:r>
          </a:p>
          <a:p>
            <a:pPr marL="457200" indent="-457200" algn="l">
              <a:buClr>
                <a:srgbClr val="EC1D25"/>
              </a:buClr>
              <a:buFontTx/>
              <a:buAutoNum type="alphaUcPeriod" startAt="3"/>
            </a:pPr>
            <a:r>
              <a:rPr lang="en-US" sz="2800" b="1" dirty="0" smtClean="0">
                <a:solidFill>
                  <a:schemeClr val="tx1"/>
                </a:solidFill>
              </a:rPr>
              <a:t>The boundaries of those local service bodies are agreed to at the state or national level.</a:t>
            </a:r>
            <a:endParaRPr lang="en-US" sz="2800" b="1"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Tree>
    <p:extLst>
      <p:ext uri="{BB962C8B-B14F-4D97-AF65-F5344CB8AC3E}">
        <p14:creationId xmlns:p14="http://schemas.microsoft.com/office/powerpoint/2010/main" val="3199184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rmAutofit/>
          </a:bodyPr>
          <a:lstStyle/>
          <a:p>
            <a:pPr algn="l"/>
            <a:r>
              <a:rPr lang="en-US" sz="7200" b="1" dirty="0" smtClean="0"/>
              <a:t>Service System</a:t>
            </a:r>
            <a:endParaRPr lang="en-US" sz="7200" b="1" dirty="0"/>
          </a:p>
        </p:txBody>
      </p:sp>
      <p:sp>
        <p:nvSpPr>
          <p:cNvPr id="3" name="Subtitle 2"/>
          <p:cNvSpPr>
            <a:spLocks noGrp="1"/>
          </p:cNvSpPr>
          <p:nvPr>
            <p:ph type="subTitle" idx="1"/>
          </p:nvPr>
        </p:nvSpPr>
        <p:spPr>
          <a:xfrm>
            <a:off x="381000" y="1524000"/>
            <a:ext cx="8229600" cy="5257800"/>
          </a:xfrm>
        </p:spPr>
        <p:txBody>
          <a:bodyPr/>
          <a:lstStyle/>
          <a:p>
            <a:pPr algn="l"/>
            <a:r>
              <a:rPr lang="en-US" sz="4400" b="1" dirty="0" smtClean="0">
                <a:solidFill>
                  <a:schemeClr val="tx1"/>
                </a:solidFill>
              </a:rPr>
              <a:t>Straw Polls</a:t>
            </a:r>
          </a:p>
          <a:p>
            <a:pPr marL="457200" indent="-457200" algn="l">
              <a:spcAft>
                <a:spcPts val="1200"/>
              </a:spcAft>
              <a:buClr>
                <a:srgbClr val="EC1D25"/>
              </a:buClr>
              <a:buFontTx/>
              <a:buAutoNum type="alphaUcPeriod" startAt="6"/>
            </a:pPr>
            <a:r>
              <a:rPr lang="en-US" sz="2800" b="1" dirty="0" smtClean="0">
                <a:solidFill>
                  <a:schemeClr val="tx1"/>
                </a:solidFill>
              </a:rPr>
              <a:t>Planning cycles are synchronized from level to level (local to state to global) as well as across each level. </a:t>
            </a:r>
          </a:p>
          <a:p>
            <a:pPr marL="457200" indent="-457200" algn="l">
              <a:spcAft>
                <a:spcPts val="1200"/>
              </a:spcAft>
              <a:buClr>
                <a:srgbClr val="EC1D25"/>
              </a:buClr>
              <a:buFontTx/>
              <a:buAutoNum type="alphaUcPeriod" startAt="6"/>
            </a:pPr>
            <a:r>
              <a:rPr lang="en-US" sz="2800" b="1" dirty="0" smtClean="0">
                <a:solidFill>
                  <a:schemeClr val="tx1"/>
                </a:solidFill>
              </a:rPr>
              <a:t>When service needs cannot be accomplished effectively by local service bodies and state/national/province bodies, an intermediate level of service can be added.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Tree>
    <p:extLst>
      <p:ext uri="{BB962C8B-B14F-4D97-AF65-F5344CB8AC3E}">
        <p14:creationId xmlns:p14="http://schemas.microsoft.com/office/powerpoint/2010/main" val="4164392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rmAutofit/>
          </a:bodyPr>
          <a:lstStyle/>
          <a:p>
            <a:pPr algn="l"/>
            <a:r>
              <a:rPr lang="en-US" sz="7200" b="1" dirty="0" smtClean="0"/>
              <a:t>Service System</a:t>
            </a:r>
            <a:endParaRPr lang="en-US" sz="7200" b="1" dirty="0"/>
          </a:p>
        </p:txBody>
      </p:sp>
      <p:sp>
        <p:nvSpPr>
          <p:cNvPr id="3" name="Subtitle 2"/>
          <p:cNvSpPr>
            <a:spLocks noGrp="1"/>
          </p:cNvSpPr>
          <p:nvPr>
            <p:ph type="subTitle" idx="1"/>
          </p:nvPr>
        </p:nvSpPr>
        <p:spPr>
          <a:xfrm>
            <a:off x="381000" y="1524000"/>
            <a:ext cx="8229600" cy="5257800"/>
          </a:xfrm>
        </p:spPr>
        <p:txBody>
          <a:bodyPr/>
          <a:lstStyle/>
          <a:p>
            <a:pPr algn="l"/>
            <a:r>
              <a:rPr lang="en-US" sz="4400" b="1" dirty="0" smtClean="0">
                <a:solidFill>
                  <a:schemeClr val="tx1"/>
                </a:solidFill>
              </a:rPr>
              <a:t>Straw Polls</a:t>
            </a:r>
          </a:p>
          <a:p>
            <a:pPr marL="457200" indent="-457200" algn="l">
              <a:spcAft>
                <a:spcPts val="1200"/>
              </a:spcAft>
              <a:buClr>
                <a:srgbClr val="EC1D25"/>
              </a:buClr>
              <a:buFontTx/>
              <a:buAutoNum type="alphaUcPeriod" startAt="8"/>
            </a:pPr>
            <a:r>
              <a:rPr lang="en-US" sz="2800" b="1" dirty="0" smtClean="0">
                <a:solidFill>
                  <a:schemeClr val="tx1"/>
                </a:solidFill>
              </a:rPr>
              <a:t>Most states, provinces, or countries have one state-, province- or nationwide service body that is responsible for state- or national-level public relations and coordinating efforts such as training across local service bodies.</a:t>
            </a:r>
          </a:p>
          <a:p>
            <a:pPr marL="457200" indent="-457200" algn="l">
              <a:spcAft>
                <a:spcPts val="1200"/>
              </a:spcAft>
              <a:buClr>
                <a:srgbClr val="EC1D25"/>
              </a:buClr>
              <a:buFontTx/>
              <a:buAutoNum type="alphaUcPeriod" startAt="8"/>
            </a:pPr>
            <a:r>
              <a:rPr lang="en-US" sz="2800" b="1" dirty="0" smtClean="0">
                <a:solidFill>
                  <a:schemeClr val="tx1"/>
                </a:solidFill>
              </a:rPr>
              <a:t>Zonal boundaries are decided through a collaborative process with neighboring NA communities, other zones, and the WSC.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Tree>
    <p:extLst>
      <p:ext uri="{BB962C8B-B14F-4D97-AF65-F5344CB8AC3E}">
        <p14:creationId xmlns:p14="http://schemas.microsoft.com/office/powerpoint/2010/main" val="188534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rmAutofit/>
          </a:bodyPr>
          <a:lstStyle/>
          <a:p>
            <a:pPr algn="l"/>
            <a:r>
              <a:rPr lang="en-US" sz="7200" b="1" dirty="0" smtClean="0">
                <a:solidFill>
                  <a:schemeClr val="accent4"/>
                </a:solidFill>
              </a:rPr>
              <a:t>Todays Agenda</a:t>
            </a:r>
            <a:endParaRPr lang="en-US" sz="7200" b="1" dirty="0">
              <a:solidFill>
                <a:schemeClr val="accent4"/>
              </a:solidFill>
            </a:endParaRPr>
          </a:p>
        </p:txBody>
      </p:sp>
      <p:sp>
        <p:nvSpPr>
          <p:cNvPr id="3" name="Subtitle 2"/>
          <p:cNvSpPr>
            <a:spLocks noGrp="1"/>
          </p:cNvSpPr>
          <p:nvPr>
            <p:ph type="subTitle" idx="1"/>
          </p:nvPr>
        </p:nvSpPr>
        <p:spPr>
          <a:xfrm>
            <a:off x="1066800" y="1752600"/>
            <a:ext cx="6400800" cy="3459480"/>
          </a:xfrm>
        </p:spPr>
        <p:txBody>
          <a:bodyPr>
            <a:normAutofit fontScale="92500" lnSpcReduction="20000"/>
          </a:bodyPr>
          <a:lstStyle/>
          <a:p>
            <a:pPr marL="457200" indent="-457200" algn="l">
              <a:buClr>
                <a:srgbClr val="EC1D25"/>
              </a:buClr>
              <a:buFont typeface="Arial" pitchFamily="34" charset="0"/>
              <a:buChar char="•"/>
            </a:pPr>
            <a:r>
              <a:rPr lang="en-US" sz="4400" b="1" dirty="0" smtClean="0">
                <a:solidFill>
                  <a:schemeClr val="tx1"/>
                </a:solidFill>
              </a:rPr>
              <a:t>Introduction</a:t>
            </a:r>
            <a:r>
              <a:rPr lang="en-US" sz="4000" b="1" dirty="0" smtClean="0">
                <a:solidFill>
                  <a:schemeClr val="tx1"/>
                </a:solidFill>
              </a:rPr>
              <a:t>	</a:t>
            </a:r>
          </a:p>
          <a:p>
            <a:pPr marL="457200" indent="-457200" algn="l">
              <a:buClr>
                <a:srgbClr val="EC1D25"/>
              </a:buClr>
              <a:buFont typeface="Arial" pitchFamily="34" charset="0"/>
              <a:buChar char="•"/>
            </a:pPr>
            <a:r>
              <a:rPr lang="en-US" sz="4400" b="1" dirty="0" smtClean="0">
                <a:solidFill>
                  <a:schemeClr val="tx1"/>
                </a:solidFill>
              </a:rPr>
              <a:t>Service System</a:t>
            </a:r>
          </a:p>
          <a:p>
            <a:pPr marL="914400" lvl="1" indent="-457200" algn="l">
              <a:buClr>
                <a:srgbClr val="EC1D25"/>
              </a:buClr>
              <a:buFont typeface="Arial" pitchFamily="34" charset="0"/>
              <a:buChar char="•"/>
            </a:pPr>
            <a:r>
              <a:rPr lang="en-US" sz="3200" b="1" dirty="0" smtClean="0">
                <a:solidFill>
                  <a:schemeClr val="tx1"/>
                </a:solidFill>
              </a:rPr>
              <a:t>Resolutions and Straw Polls</a:t>
            </a:r>
          </a:p>
          <a:p>
            <a:pPr marL="457200" indent="-457200" algn="l">
              <a:buClr>
                <a:srgbClr val="EC1D25"/>
              </a:buClr>
              <a:buFont typeface="Arial" pitchFamily="34" charset="0"/>
              <a:buChar char="•"/>
            </a:pPr>
            <a:r>
              <a:rPr lang="en-US" sz="4400" b="1" dirty="0" smtClean="0">
                <a:solidFill>
                  <a:schemeClr val="tx1"/>
                </a:solidFill>
              </a:rPr>
              <a:t>World Board Motions</a:t>
            </a:r>
          </a:p>
          <a:p>
            <a:pPr marL="914400" lvl="1" indent="-457200" algn="l">
              <a:buClr>
                <a:srgbClr val="EC1D25"/>
              </a:buClr>
              <a:buFont typeface="Arial" pitchFamily="34" charset="0"/>
              <a:buChar char="•"/>
            </a:pPr>
            <a:r>
              <a:rPr lang="en-US" sz="3200" b="1" dirty="0" smtClean="0">
                <a:solidFill>
                  <a:schemeClr val="tx1"/>
                </a:solidFill>
              </a:rPr>
              <a:t>Living Clean, FIPT, WCNA </a:t>
            </a:r>
          </a:p>
          <a:p>
            <a:pPr marL="457200" indent="-457200" algn="l">
              <a:buClr>
                <a:srgbClr val="EC1D25"/>
              </a:buClr>
              <a:buFont typeface="Arial" pitchFamily="34" charset="0"/>
              <a:buChar char="•"/>
            </a:pPr>
            <a:r>
              <a:rPr lang="en-US" sz="4800" b="1" dirty="0" smtClean="0">
                <a:solidFill>
                  <a:schemeClr val="tx1"/>
                </a:solidFill>
              </a:rPr>
              <a:t>Regional Proposals</a:t>
            </a:r>
            <a:endParaRPr lang="en-US" sz="4800" b="1"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Tree>
    <p:extLst>
      <p:ext uri="{BB962C8B-B14F-4D97-AF65-F5344CB8AC3E}">
        <p14:creationId xmlns:p14="http://schemas.microsoft.com/office/powerpoint/2010/main" val="2746711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1E1E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20975"/>
            <a:ext cx="7772400" cy="1470025"/>
          </a:xfrm>
        </p:spPr>
        <p:txBody>
          <a:bodyPr>
            <a:noAutofit/>
          </a:bodyPr>
          <a:lstStyle/>
          <a:p>
            <a:r>
              <a:rPr lang="en-US" sz="8000" b="1" dirty="0" smtClean="0"/>
              <a:t>World Board Motions</a:t>
            </a:r>
            <a:endParaRPr lang="en-US" sz="80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Tree>
    <p:extLst>
      <p:ext uri="{BB962C8B-B14F-4D97-AF65-F5344CB8AC3E}">
        <p14:creationId xmlns:p14="http://schemas.microsoft.com/office/powerpoint/2010/main" val="1038143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11175"/>
            <a:ext cx="7772400" cy="1470025"/>
          </a:xfrm>
        </p:spPr>
        <p:txBody>
          <a:bodyPr>
            <a:noAutofit/>
          </a:bodyPr>
          <a:lstStyle/>
          <a:p>
            <a:r>
              <a:rPr lang="en-US" sz="6000" b="1" i="1" dirty="0" smtClean="0"/>
              <a:t>Living Clean: The Journey Continues</a:t>
            </a:r>
            <a:endParaRPr lang="en-US" sz="6000" b="1" i="1" dirty="0"/>
          </a:p>
        </p:txBody>
      </p:sp>
      <p:sp>
        <p:nvSpPr>
          <p:cNvPr id="3" name="Subtitle 2"/>
          <p:cNvSpPr>
            <a:spLocks noGrp="1"/>
          </p:cNvSpPr>
          <p:nvPr>
            <p:ph type="subTitle" idx="1"/>
          </p:nvPr>
        </p:nvSpPr>
        <p:spPr>
          <a:xfrm>
            <a:off x="381000" y="2209800"/>
            <a:ext cx="8229600" cy="4343400"/>
          </a:xfrm>
        </p:spPr>
        <p:txBody>
          <a:bodyPr>
            <a:noAutofit/>
          </a:bodyPr>
          <a:lstStyle/>
          <a:p>
            <a:pPr marL="457200" indent="-457200" algn="l">
              <a:spcAft>
                <a:spcPts val="1200"/>
              </a:spcAft>
              <a:buClr>
                <a:srgbClr val="EC1D25"/>
              </a:buClr>
              <a:buFont typeface="Arial" pitchFamily="34" charset="0"/>
              <a:buChar char="•"/>
            </a:pPr>
            <a:r>
              <a:rPr lang="en-US" sz="3600" b="1" dirty="0" smtClean="0">
                <a:solidFill>
                  <a:schemeClr val="tx1"/>
                </a:solidFill>
              </a:rPr>
              <a:t>Tried to engage the fellowship early in the process</a:t>
            </a:r>
          </a:p>
          <a:p>
            <a:pPr marL="457200" indent="-457200" algn="l">
              <a:spcAft>
                <a:spcPts val="1200"/>
              </a:spcAft>
              <a:buClr>
                <a:srgbClr val="EC1D25"/>
              </a:buClr>
              <a:buFont typeface="Arial" pitchFamily="34" charset="0"/>
              <a:buChar char="•"/>
            </a:pPr>
            <a:r>
              <a:rPr lang="en-US" sz="3600" b="1" dirty="0" smtClean="0">
                <a:solidFill>
                  <a:schemeClr val="tx1"/>
                </a:solidFill>
              </a:rPr>
              <a:t>Used tools like workshop outlines, discussion board, survey</a:t>
            </a:r>
          </a:p>
          <a:p>
            <a:pPr marL="457200" indent="-457200" algn="l">
              <a:spcAft>
                <a:spcPts val="1200"/>
              </a:spcAft>
              <a:buClr>
                <a:srgbClr val="EC1D25"/>
              </a:buClr>
              <a:buFont typeface="Arial" pitchFamily="34" charset="0"/>
              <a:buChar char="•"/>
            </a:pPr>
            <a:r>
              <a:rPr lang="en-US" sz="3600" b="1" dirty="0" smtClean="0">
                <a:solidFill>
                  <a:schemeClr val="tx1"/>
                </a:solidFill>
              </a:rPr>
              <a:t>Chapter summaries are in CAR essay. Topics ranging from relationships to responsibilities to spirituality.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Tree>
    <p:extLst>
      <p:ext uri="{BB962C8B-B14F-4D97-AF65-F5344CB8AC3E}">
        <p14:creationId xmlns:p14="http://schemas.microsoft.com/office/powerpoint/2010/main" val="1269233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511175"/>
            <a:ext cx="7772400" cy="1470025"/>
          </a:xfrm>
        </p:spPr>
        <p:txBody>
          <a:bodyPr>
            <a:noAutofit/>
          </a:bodyPr>
          <a:lstStyle/>
          <a:p>
            <a:r>
              <a:rPr lang="en-US" sz="6000" b="1" i="1" dirty="0" smtClean="0"/>
              <a:t>Living Clean: The Journey Continues</a:t>
            </a:r>
            <a:endParaRPr lang="en-US" sz="6000" b="1" i="1" dirty="0"/>
          </a:p>
        </p:txBody>
      </p:sp>
      <p:sp>
        <p:nvSpPr>
          <p:cNvPr id="3" name="Subtitle 2"/>
          <p:cNvSpPr>
            <a:spLocks noGrp="1"/>
          </p:cNvSpPr>
          <p:nvPr>
            <p:ph type="subTitle" idx="1"/>
          </p:nvPr>
        </p:nvSpPr>
        <p:spPr>
          <a:xfrm>
            <a:off x="457200" y="2667000"/>
            <a:ext cx="8229600" cy="2209800"/>
          </a:xfrm>
        </p:spPr>
        <p:txBody>
          <a:bodyPr>
            <a:noAutofit/>
          </a:bodyPr>
          <a:lstStyle/>
          <a:p>
            <a:pPr lvl="1" algn="l">
              <a:spcAft>
                <a:spcPts val="1200"/>
              </a:spcAft>
              <a:buClr>
                <a:srgbClr val="EC1D25"/>
              </a:buClr>
            </a:pPr>
            <a:r>
              <a:rPr lang="en-US" sz="4000" b="1" dirty="0" smtClean="0">
                <a:solidFill>
                  <a:schemeClr val="tx1"/>
                </a:solidFill>
              </a:rPr>
              <a:t>Motion 1: To approve the book </a:t>
            </a:r>
            <a:r>
              <a:rPr lang="en-US" sz="4000" b="1" i="1" dirty="0" smtClean="0">
                <a:solidFill>
                  <a:schemeClr val="tx1"/>
                </a:solidFill>
              </a:rPr>
              <a:t>Living Clean: The Journey Continues </a:t>
            </a:r>
            <a:r>
              <a:rPr lang="en-US" sz="4000" b="1" dirty="0" smtClean="0">
                <a:solidFill>
                  <a:schemeClr val="tx1"/>
                </a:solidFill>
              </a:rPr>
              <a:t>contained in Addendum B.</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Tree>
    <p:extLst>
      <p:ext uri="{BB962C8B-B14F-4D97-AF65-F5344CB8AC3E}">
        <p14:creationId xmlns:p14="http://schemas.microsoft.com/office/powerpoint/2010/main" val="2463602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7772400" cy="1470025"/>
          </a:xfrm>
        </p:spPr>
        <p:txBody>
          <a:bodyPr>
            <a:noAutofit/>
          </a:bodyPr>
          <a:lstStyle/>
          <a:p>
            <a:r>
              <a:rPr lang="en-US" sz="7200" b="1" dirty="0" smtClean="0"/>
              <a:t>FIPT</a:t>
            </a:r>
            <a:endParaRPr lang="en-US" sz="72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
        <p:nvSpPr>
          <p:cNvPr id="3" name="Subtitle 2"/>
          <p:cNvSpPr>
            <a:spLocks noGrp="1"/>
          </p:cNvSpPr>
          <p:nvPr>
            <p:ph type="subTitle" idx="1"/>
          </p:nvPr>
        </p:nvSpPr>
        <p:spPr>
          <a:xfrm>
            <a:off x="457200" y="1676400"/>
            <a:ext cx="8229600" cy="4876800"/>
          </a:xfrm>
        </p:spPr>
        <p:txBody>
          <a:bodyPr>
            <a:noAutofit/>
          </a:bodyPr>
          <a:lstStyle/>
          <a:p>
            <a:pPr algn="l">
              <a:spcAft>
                <a:spcPts val="1200"/>
              </a:spcAft>
              <a:buClr>
                <a:srgbClr val="EC1D25"/>
              </a:buClr>
            </a:pPr>
            <a:r>
              <a:rPr lang="en-US" b="1" dirty="0" smtClean="0">
                <a:solidFill>
                  <a:schemeClr val="tx1"/>
                </a:solidFill>
              </a:rPr>
              <a:t>The purpose of the Fellowship Intellectual Property Trust</a:t>
            </a:r>
            <a:r>
              <a:rPr lang="en-US" b="1" dirty="0">
                <a:solidFill>
                  <a:schemeClr val="tx1"/>
                </a:solidFill>
              </a:rPr>
              <a:t> </a:t>
            </a:r>
            <a:r>
              <a:rPr lang="en-US" b="1" dirty="0" smtClean="0">
                <a:solidFill>
                  <a:schemeClr val="tx1"/>
                </a:solidFill>
              </a:rPr>
              <a:t>is to lay out the collective decisions the Narcotics Anonymous Fellowship has made over the years concerning its literature and logos. . . . In this one comprehensive document appear the policies our entire fellowship has created to preserve the integrity of its published message and the accountability of its publishing services. (from the FIPT Readers Notes)</a:t>
            </a:r>
          </a:p>
        </p:txBody>
      </p:sp>
    </p:spTree>
    <p:extLst>
      <p:ext uri="{BB962C8B-B14F-4D97-AF65-F5344CB8AC3E}">
        <p14:creationId xmlns:p14="http://schemas.microsoft.com/office/powerpoint/2010/main" val="391075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7772400" cy="1470025"/>
          </a:xfrm>
        </p:spPr>
        <p:txBody>
          <a:bodyPr>
            <a:noAutofit/>
          </a:bodyPr>
          <a:lstStyle/>
          <a:p>
            <a:r>
              <a:rPr lang="en-US" sz="7200" b="1" dirty="0" smtClean="0"/>
              <a:t>FIPT</a:t>
            </a:r>
            <a:endParaRPr lang="en-US" sz="72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
        <p:nvSpPr>
          <p:cNvPr id="3" name="Subtitle 2"/>
          <p:cNvSpPr>
            <a:spLocks noGrp="1"/>
          </p:cNvSpPr>
          <p:nvPr>
            <p:ph type="subTitle" idx="1"/>
          </p:nvPr>
        </p:nvSpPr>
        <p:spPr>
          <a:xfrm>
            <a:off x="457200" y="2438400"/>
            <a:ext cx="8229600" cy="4419600"/>
          </a:xfrm>
        </p:spPr>
        <p:txBody>
          <a:bodyPr>
            <a:noAutofit/>
          </a:bodyPr>
          <a:lstStyle/>
          <a:p>
            <a:pPr algn="l">
              <a:spcAft>
                <a:spcPts val="1200"/>
              </a:spcAft>
              <a:buClr>
                <a:srgbClr val="EC1D25"/>
              </a:buClr>
            </a:pPr>
            <a:r>
              <a:rPr lang="en-US" sz="3600" b="1" dirty="0">
                <a:solidFill>
                  <a:schemeClr val="tx1"/>
                </a:solidFill>
              </a:rPr>
              <a:t>Note</a:t>
            </a:r>
            <a:r>
              <a:rPr lang="en-US" sz="3600" b="1" dirty="0" smtClean="0">
                <a:solidFill>
                  <a:schemeClr val="tx1"/>
                </a:solidFill>
              </a:rPr>
              <a:t>: Motions 2-4 all seek to add language to the same article &amp; section of the </a:t>
            </a:r>
            <a:r>
              <a:rPr lang="en-US" sz="3600" b="1" i="1" dirty="0" smtClean="0">
                <a:solidFill>
                  <a:schemeClr val="tx1"/>
                </a:solidFill>
              </a:rPr>
              <a:t>FIPT </a:t>
            </a:r>
            <a:r>
              <a:rPr lang="en-US" sz="3600" b="1" dirty="0" smtClean="0">
                <a:solidFill>
                  <a:schemeClr val="tx1"/>
                </a:solidFill>
              </a:rPr>
              <a:t>(among other changes). If </a:t>
            </a:r>
            <a:r>
              <a:rPr lang="en-US" sz="3600" b="1" dirty="0">
                <a:solidFill>
                  <a:schemeClr val="tx1"/>
                </a:solidFill>
              </a:rPr>
              <a:t>more than one of </a:t>
            </a:r>
            <a:r>
              <a:rPr lang="en-US" sz="3600" b="1" dirty="0" smtClean="0">
                <a:solidFill>
                  <a:schemeClr val="tx1"/>
                </a:solidFill>
              </a:rPr>
              <a:t>the </a:t>
            </a:r>
            <a:r>
              <a:rPr lang="en-US" sz="3600" b="1" dirty="0">
                <a:solidFill>
                  <a:schemeClr val="tx1"/>
                </a:solidFill>
              </a:rPr>
              <a:t>motions pass</a:t>
            </a:r>
            <a:r>
              <a:rPr lang="en-US" sz="3600" b="1" dirty="0" smtClean="0">
                <a:solidFill>
                  <a:schemeClr val="tx1"/>
                </a:solidFill>
              </a:rPr>
              <a:t>, therefore, the exact changes to the paragraphs involved may </a:t>
            </a:r>
            <a:r>
              <a:rPr lang="en-US" sz="3600" b="1" dirty="0">
                <a:solidFill>
                  <a:schemeClr val="tx1"/>
                </a:solidFill>
              </a:rPr>
              <a:t>differ slightly from what is shown </a:t>
            </a:r>
            <a:r>
              <a:rPr lang="en-US" sz="3600" b="1" dirty="0" smtClean="0">
                <a:solidFill>
                  <a:schemeClr val="tx1"/>
                </a:solidFill>
              </a:rPr>
              <a:t>in the “Policy Affected.”</a:t>
            </a:r>
            <a:endParaRPr lang="en-US" sz="3600" b="1" dirty="0">
              <a:solidFill>
                <a:schemeClr val="tx1"/>
              </a:solidFill>
            </a:endParaRPr>
          </a:p>
        </p:txBody>
      </p:sp>
    </p:spTree>
    <p:extLst>
      <p:ext uri="{BB962C8B-B14F-4D97-AF65-F5344CB8AC3E}">
        <p14:creationId xmlns:p14="http://schemas.microsoft.com/office/powerpoint/2010/main" val="365396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7772400" cy="1470025"/>
          </a:xfrm>
        </p:spPr>
        <p:txBody>
          <a:bodyPr>
            <a:noAutofit/>
          </a:bodyPr>
          <a:lstStyle/>
          <a:p>
            <a:r>
              <a:rPr lang="en-US" sz="7200" b="1" dirty="0" smtClean="0"/>
              <a:t>FIPT</a:t>
            </a:r>
            <a:endParaRPr lang="en-US" sz="72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
        <p:nvSpPr>
          <p:cNvPr id="3" name="Subtitle 2"/>
          <p:cNvSpPr>
            <a:spLocks noGrp="1"/>
          </p:cNvSpPr>
          <p:nvPr>
            <p:ph type="subTitle" idx="1"/>
          </p:nvPr>
        </p:nvSpPr>
        <p:spPr>
          <a:xfrm>
            <a:off x="457200" y="2209800"/>
            <a:ext cx="8229600" cy="4648200"/>
          </a:xfrm>
        </p:spPr>
        <p:txBody>
          <a:bodyPr>
            <a:noAutofit/>
          </a:bodyPr>
          <a:lstStyle/>
          <a:p>
            <a:pPr algn="l">
              <a:spcAft>
                <a:spcPts val="1200"/>
              </a:spcAft>
              <a:buClr>
                <a:srgbClr val="EC1D25"/>
              </a:buClr>
            </a:pPr>
            <a:r>
              <a:rPr lang="en-US" b="1" dirty="0" smtClean="0">
                <a:solidFill>
                  <a:schemeClr val="tx1"/>
                </a:solidFill>
              </a:rPr>
              <a:t>Motion 2: To allow the World Board to make non-substantive corrections to Fellowship-approved literature which do not impact the original meaning of the Fellowship-approved text and which fix typographical errors, obsolete references, references to outdated literature, and other similar corrections. The World Board will announce such corrections in advance of publication. </a:t>
            </a:r>
          </a:p>
        </p:txBody>
      </p:sp>
    </p:spTree>
    <p:extLst>
      <p:ext uri="{BB962C8B-B14F-4D97-AF65-F5344CB8AC3E}">
        <p14:creationId xmlns:p14="http://schemas.microsoft.com/office/powerpoint/2010/main" val="1351529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7772400" cy="1470025"/>
          </a:xfrm>
        </p:spPr>
        <p:txBody>
          <a:bodyPr>
            <a:noAutofit/>
          </a:bodyPr>
          <a:lstStyle/>
          <a:p>
            <a:r>
              <a:rPr lang="en-US" sz="7200" b="1" dirty="0" smtClean="0"/>
              <a:t>FIPT</a:t>
            </a:r>
            <a:endParaRPr lang="en-US" sz="72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
        <p:nvSpPr>
          <p:cNvPr id="3" name="Subtitle 2"/>
          <p:cNvSpPr>
            <a:spLocks noGrp="1"/>
          </p:cNvSpPr>
          <p:nvPr>
            <p:ph type="subTitle" idx="1"/>
          </p:nvPr>
        </p:nvSpPr>
        <p:spPr>
          <a:xfrm>
            <a:off x="457200" y="2209800"/>
            <a:ext cx="8229600" cy="4648200"/>
          </a:xfrm>
        </p:spPr>
        <p:txBody>
          <a:bodyPr>
            <a:noAutofit/>
          </a:bodyPr>
          <a:lstStyle/>
          <a:p>
            <a:pPr algn="l">
              <a:spcAft>
                <a:spcPts val="1200"/>
              </a:spcAft>
              <a:buClr>
                <a:srgbClr val="EC1D25"/>
              </a:buClr>
            </a:pPr>
            <a:r>
              <a:rPr lang="en-US" b="1" dirty="0" smtClean="0">
                <a:solidFill>
                  <a:schemeClr val="tx1"/>
                </a:solidFill>
              </a:rPr>
              <a:t>Motion 3: To allow the World Board to bundle, excerpt, and repackage Fellowship-approved literature without changes to the texts themselves. The World Board will announce these actions in advance of publication. </a:t>
            </a:r>
          </a:p>
        </p:txBody>
      </p:sp>
    </p:spTree>
    <p:extLst>
      <p:ext uri="{BB962C8B-B14F-4D97-AF65-F5344CB8AC3E}">
        <p14:creationId xmlns:p14="http://schemas.microsoft.com/office/powerpoint/2010/main" val="1455295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7772400" cy="1470025"/>
          </a:xfrm>
        </p:spPr>
        <p:txBody>
          <a:bodyPr>
            <a:noAutofit/>
          </a:bodyPr>
          <a:lstStyle/>
          <a:p>
            <a:r>
              <a:rPr lang="en-US" sz="7200" b="1" dirty="0" smtClean="0"/>
              <a:t>FIPT</a:t>
            </a:r>
            <a:endParaRPr lang="en-US" sz="72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
        <p:nvSpPr>
          <p:cNvPr id="3" name="Subtitle 2"/>
          <p:cNvSpPr>
            <a:spLocks noGrp="1"/>
          </p:cNvSpPr>
          <p:nvPr>
            <p:ph type="subTitle" idx="1"/>
          </p:nvPr>
        </p:nvSpPr>
        <p:spPr>
          <a:xfrm>
            <a:off x="457200" y="2209800"/>
            <a:ext cx="8229600" cy="4648200"/>
          </a:xfrm>
        </p:spPr>
        <p:txBody>
          <a:bodyPr>
            <a:noAutofit/>
          </a:bodyPr>
          <a:lstStyle/>
          <a:p>
            <a:pPr algn="l">
              <a:spcAft>
                <a:spcPts val="1200"/>
              </a:spcAft>
              <a:buClr>
                <a:srgbClr val="EC1D25"/>
              </a:buClr>
            </a:pPr>
            <a:r>
              <a:rPr lang="en-US" b="1" dirty="0" smtClean="0">
                <a:solidFill>
                  <a:schemeClr val="tx1"/>
                </a:solidFill>
              </a:rPr>
              <a:t>Motion 4: To allow the World Board the ability to create and approve enhanced electronic or digital versions of texts that include supplemental materials or connections to other NA materials. The World Board will announce such enhancements in advance of publication.</a:t>
            </a:r>
          </a:p>
        </p:txBody>
      </p:sp>
    </p:spTree>
    <p:extLst>
      <p:ext uri="{BB962C8B-B14F-4D97-AF65-F5344CB8AC3E}">
        <p14:creationId xmlns:p14="http://schemas.microsoft.com/office/powerpoint/2010/main" val="3237607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7772400" cy="1470025"/>
          </a:xfrm>
        </p:spPr>
        <p:txBody>
          <a:bodyPr>
            <a:noAutofit/>
          </a:bodyPr>
          <a:lstStyle/>
          <a:p>
            <a:r>
              <a:rPr lang="en-US" sz="7200" b="1" dirty="0" smtClean="0"/>
              <a:t>WCNA</a:t>
            </a:r>
            <a:endParaRPr lang="en-US" sz="72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
        <p:nvSpPr>
          <p:cNvPr id="3" name="Subtitle 2"/>
          <p:cNvSpPr>
            <a:spLocks noGrp="1"/>
          </p:cNvSpPr>
          <p:nvPr>
            <p:ph type="subTitle" idx="1"/>
          </p:nvPr>
        </p:nvSpPr>
        <p:spPr>
          <a:xfrm>
            <a:off x="457200" y="1600200"/>
            <a:ext cx="8229600" cy="4648200"/>
          </a:xfrm>
        </p:spPr>
        <p:txBody>
          <a:bodyPr>
            <a:noAutofit/>
          </a:bodyPr>
          <a:lstStyle/>
          <a:p>
            <a:pPr algn="l">
              <a:spcAft>
                <a:spcPts val="1200"/>
              </a:spcAft>
              <a:buClr>
                <a:srgbClr val="EC1D25"/>
              </a:buClr>
            </a:pPr>
            <a:r>
              <a:rPr lang="en-US" b="1" dirty="0" smtClean="0">
                <a:solidFill>
                  <a:schemeClr val="tx1"/>
                </a:solidFill>
              </a:rPr>
              <a:t>Recent trend of financial loss</a:t>
            </a:r>
          </a:p>
          <a:p>
            <a:pPr marL="457200" indent="-457200" algn="l">
              <a:spcAft>
                <a:spcPts val="1200"/>
              </a:spcAft>
              <a:buClr>
                <a:srgbClr val="EC1D25"/>
              </a:buClr>
              <a:buFont typeface="Arial" pitchFamily="34" charset="0"/>
              <a:buChar char="•"/>
            </a:pPr>
            <a:r>
              <a:rPr lang="en-US" b="1" dirty="0" smtClean="0">
                <a:solidFill>
                  <a:schemeClr val="tx1"/>
                </a:solidFill>
              </a:rPr>
              <a:t>Last 10 conventions – profit of over $358,000</a:t>
            </a:r>
          </a:p>
          <a:p>
            <a:pPr marL="457200" indent="-457200" algn="l">
              <a:spcAft>
                <a:spcPts val="1200"/>
              </a:spcAft>
              <a:buClr>
                <a:srgbClr val="EC1D25"/>
              </a:buClr>
              <a:buFont typeface="Arial" pitchFamily="34" charset="0"/>
              <a:buChar char="•"/>
            </a:pPr>
            <a:r>
              <a:rPr lang="en-US" b="1" dirty="0" smtClean="0">
                <a:solidFill>
                  <a:schemeClr val="tx1"/>
                </a:solidFill>
              </a:rPr>
              <a:t>Last 5 conventions – loss of over $10,000</a:t>
            </a:r>
          </a:p>
          <a:p>
            <a:pPr marL="457200" indent="-457200" algn="l">
              <a:spcAft>
                <a:spcPts val="1200"/>
              </a:spcAft>
              <a:buClr>
                <a:srgbClr val="EC1D25"/>
              </a:buClr>
              <a:buFont typeface="Arial" pitchFamily="34" charset="0"/>
              <a:buChar char="•"/>
            </a:pPr>
            <a:r>
              <a:rPr lang="en-US" b="1" dirty="0" smtClean="0">
                <a:solidFill>
                  <a:schemeClr val="tx1"/>
                </a:solidFill>
              </a:rPr>
              <a:t>WCNA 32 – loss $596,000</a:t>
            </a:r>
          </a:p>
          <a:p>
            <a:pPr marL="457200" indent="-457200" algn="l">
              <a:spcAft>
                <a:spcPts val="1200"/>
              </a:spcAft>
              <a:buClr>
                <a:srgbClr val="EC1D25"/>
              </a:buClr>
              <a:buFont typeface="Arial" pitchFamily="34" charset="0"/>
              <a:buChar char="•"/>
            </a:pPr>
            <a:r>
              <a:rPr lang="en-US" b="1" dirty="0" smtClean="0">
                <a:solidFill>
                  <a:schemeClr val="tx1"/>
                </a:solidFill>
              </a:rPr>
              <a:t>WCNA 33 – loss $</a:t>
            </a:r>
            <a:r>
              <a:rPr lang="en-US" b="1" dirty="0" smtClean="0">
                <a:solidFill>
                  <a:schemeClr val="tx1"/>
                </a:solidFill>
              </a:rPr>
              <a:t>212,895</a:t>
            </a:r>
          </a:p>
          <a:p>
            <a:pPr marL="457200" indent="-457200" algn="l">
              <a:spcAft>
                <a:spcPts val="1200"/>
              </a:spcAft>
              <a:buClr>
                <a:srgbClr val="EC1D25"/>
              </a:buClr>
              <a:buFont typeface="Arial" pitchFamily="34" charset="0"/>
              <a:buChar char="•"/>
            </a:pPr>
            <a:r>
              <a:rPr lang="en-US" b="1" dirty="0" smtClean="0">
                <a:solidFill>
                  <a:schemeClr val="tx1"/>
                </a:solidFill>
              </a:rPr>
              <a:t>WCNA 34 – profit of $282,577*</a:t>
            </a:r>
          </a:p>
          <a:p>
            <a:pPr lvl="1" algn="l">
              <a:spcAft>
                <a:spcPts val="1200"/>
              </a:spcAft>
              <a:buClr>
                <a:srgbClr val="EC1D25"/>
              </a:buClr>
            </a:pPr>
            <a:r>
              <a:rPr lang="en-US" b="1" dirty="0" smtClean="0">
                <a:solidFill>
                  <a:schemeClr val="tx1"/>
                </a:solidFill>
              </a:rPr>
              <a:t>*could change based on missed room block negotiations</a:t>
            </a:r>
            <a:endParaRPr lang="en-US" b="1" dirty="0" smtClean="0">
              <a:solidFill>
                <a:schemeClr val="tx1"/>
              </a:solidFill>
            </a:endParaRPr>
          </a:p>
        </p:txBody>
      </p:sp>
    </p:spTree>
    <p:extLst>
      <p:ext uri="{BB962C8B-B14F-4D97-AF65-F5344CB8AC3E}">
        <p14:creationId xmlns:p14="http://schemas.microsoft.com/office/powerpoint/2010/main" val="739164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7772400" cy="1470025"/>
          </a:xfrm>
        </p:spPr>
        <p:txBody>
          <a:bodyPr>
            <a:noAutofit/>
          </a:bodyPr>
          <a:lstStyle/>
          <a:p>
            <a:r>
              <a:rPr lang="en-US" sz="7200" b="1" dirty="0" smtClean="0"/>
              <a:t>WCNA</a:t>
            </a:r>
            <a:endParaRPr lang="en-US" sz="72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
        <p:nvSpPr>
          <p:cNvPr id="3" name="Subtitle 2"/>
          <p:cNvSpPr>
            <a:spLocks noGrp="1"/>
          </p:cNvSpPr>
          <p:nvPr>
            <p:ph type="subTitle" idx="1"/>
          </p:nvPr>
        </p:nvSpPr>
        <p:spPr>
          <a:xfrm>
            <a:off x="457200" y="1676400"/>
            <a:ext cx="8229600" cy="4648200"/>
          </a:xfrm>
        </p:spPr>
        <p:txBody>
          <a:bodyPr>
            <a:noAutofit/>
          </a:bodyPr>
          <a:lstStyle/>
          <a:p>
            <a:pPr marL="457200" indent="-457200" algn="l">
              <a:spcAft>
                <a:spcPts val="1200"/>
              </a:spcAft>
              <a:buClr>
                <a:srgbClr val="EC1D25"/>
              </a:buClr>
              <a:buFont typeface="Arial" pitchFamily="34" charset="0"/>
              <a:buChar char="•"/>
            </a:pPr>
            <a:r>
              <a:rPr lang="en-US" b="1" dirty="0" smtClean="0">
                <a:solidFill>
                  <a:schemeClr val="tx1"/>
                </a:solidFill>
              </a:rPr>
              <a:t>WCNA attendance has decreased</a:t>
            </a:r>
          </a:p>
          <a:p>
            <a:pPr marL="457200" indent="-457200" algn="l">
              <a:spcAft>
                <a:spcPts val="1200"/>
              </a:spcAft>
              <a:buClr>
                <a:srgbClr val="EC1D25"/>
              </a:buClr>
              <a:buFont typeface="Arial" pitchFamily="34" charset="0"/>
              <a:buChar char="•"/>
            </a:pPr>
            <a:r>
              <a:rPr lang="en-US" b="1" dirty="0" smtClean="0">
                <a:solidFill>
                  <a:schemeClr val="tx1"/>
                </a:solidFill>
              </a:rPr>
              <a:t>WCNA is awkwardly sized</a:t>
            </a:r>
          </a:p>
          <a:p>
            <a:pPr marL="457200" indent="-457200" algn="l">
              <a:spcAft>
                <a:spcPts val="1200"/>
              </a:spcAft>
              <a:buClr>
                <a:srgbClr val="EC1D25"/>
              </a:buClr>
              <a:buFont typeface="Arial" pitchFamily="34" charset="0"/>
              <a:buChar char="•"/>
            </a:pPr>
            <a:r>
              <a:rPr lang="en-US" b="1" dirty="0" smtClean="0">
                <a:solidFill>
                  <a:schemeClr val="tx1"/>
                </a:solidFill>
              </a:rPr>
              <a:t>1000 other US fellowship events annually</a:t>
            </a:r>
          </a:p>
          <a:p>
            <a:pPr marL="457200" indent="-457200" algn="l">
              <a:spcAft>
                <a:spcPts val="1200"/>
              </a:spcAft>
              <a:buClr>
                <a:srgbClr val="EC1D25"/>
              </a:buClr>
              <a:buFont typeface="Arial" pitchFamily="34" charset="0"/>
              <a:buChar char="•"/>
            </a:pPr>
            <a:r>
              <a:rPr lang="en-US" b="1" dirty="0" smtClean="0">
                <a:solidFill>
                  <a:schemeClr val="tx1"/>
                </a:solidFill>
              </a:rPr>
              <a:t>WCNA 34 registration lower than WCNA 30 in San Diego 8 years ago</a:t>
            </a:r>
          </a:p>
          <a:p>
            <a:pPr marL="457200" indent="-457200" algn="l">
              <a:spcAft>
                <a:spcPts val="1200"/>
              </a:spcAft>
              <a:buClr>
                <a:srgbClr val="EC1D25"/>
              </a:buClr>
              <a:buFont typeface="Arial" pitchFamily="34" charset="0"/>
              <a:buChar char="•"/>
            </a:pPr>
            <a:r>
              <a:rPr lang="en-US" b="1" dirty="0" smtClean="0">
                <a:solidFill>
                  <a:schemeClr val="tx1"/>
                </a:solidFill>
              </a:rPr>
              <a:t>WCNA requires a tremendous amount of NAWS resources </a:t>
            </a:r>
          </a:p>
        </p:txBody>
      </p:sp>
    </p:spTree>
    <p:extLst>
      <p:ext uri="{BB962C8B-B14F-4D97-AF65-F5344CB8AC3E}">
        <p14:creationId xmlns:p14="http://schemas.microsoft.com/office/powerpoint/2010/main" val="4273970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rmAutofit/>
          </a:bodyPr>
          <a:lstStyle/>
          <a:p>
            <a:pPr algn="l"/>
            <a:r>
              <a:rPr lang="en-US" sz="7200" b="1" dirty="0" smtClean="0"/>
              <a:t>Introduction</a:t>
            </a:r>
            <a:endParaRPr lang="en-US" sz="7200" b="1" dirty="0"/>
          </a:p>
        </p:txBody>
      </p:sp>
      <p:sp>
        <p:nvSpPr>
          <p:cNvPr id="3" name="Subtitle 2"/>
          <p:cNvSpPr>
            <a:spLocks noGrp="1"/>
          </p:cNvSpPr>
          <p:nvPr>
            <p:ph type="subTitle" idx="1"/>
          </p:nvPr>
        </p:nvSpPr>
        <p:spPr>
          <a:xfrm>
            <a:off x="609600" y="1752600"/>
            <a:ext cx="8077200" cy="3459480"/>
          </a:xfrm>
        </p:spPr>
        <p:txBody>
          <a:bodyPr>
            <a:normAutofit fontScale="85000" lnSpcReduction="20000"/>
          </a:bodyPr>
          <a:lstStyle/>
          <a:p>
            <a:pPr algn="l"/>
            <a:r>
              <a:rPr lang="en-US" sz="4400" b="1" dirty="0" smtClean="0">
                <a:solidFill>
                  <a:schemeClr val="tx1"/>
                </a:solidFill>
              </a:rPr>
              <a:t>CAR contents</a:t>
            </a:r>
            <a:r>
              <a:rPr lang="en-US" sz="4000" b="1" dirty="0" smtClean="0">
                <a:solidFill>
                  <a:schemeClr val="tx1"/>
                </a:solidFill>
              </a:rPr>
              <a:t>	</a:t>
            </a:r>
          </a:p>
          <a:p>
            <a:pPr marL="457200" indent="-457200" algn="l">
              <a:buClr>
                <a:srgbClr val="EC1D25"/>
              </a:buClr>
              <a:buFont typeface="Arial" pitchFamily="34" charset="0"/>
              <a:buChar char="•"/>
            </a:pPr>
            <a:r>
              <a:rPr lang="en-US" sz="3600" b="1" dirty="0" smtClean="0">
                <a:solidFill>
                  <a:schemeClr val="tx1"/>
                </a:solidFill>
              </a:rPr>
              <a:t>Service System</a:t>
            </a:r>
          </a:p>
          <a:p>
            <a:pPr marL="457200" indent="-457200" algn="l">
              <a:buClr>
                <a:srgbClr val="EC1D25"/>
              </a:buClr>
              <a:buFont typeface="Arial" pitchFamily="34" charset="0"/>
              <a:buChar char="•"/>
            </a:pPr>
            <a:r>
              <a:rPr lang="en-US" sz="3600" b="1" i="1" dirty="0" smtClean="0">
                <a:solidFill>
                  <a:schemeClr val="tx1"/>
                </a:solidFill>
              </a:rPr>
              <a:t>Living Clean: The Journey Continues</a:t>
            </a:r>
          </a:p>
          <a:p>
            <a:pPr marL="457200" indent="-457200" algn="l">
              <a:buClr>
                <a:srgbClr val="EC1D25"/>
              </a:buClr>
              <a:buFont typeface="Arial" pitchFamily="34" charset="0"/>
              <a:buChar char="•"/>
            </a:pPr>
            <a:r>
              <a:rPr lang="en-US" sz="3600" b="1" dirty="0" smtClean="0">
                <a:solidFill>
                  <a:schemeClr val="tx1"/>
                </a:solidFill>
              </a:rPr>
              <a:t>World </a:t>
            </a:r>
            <a:r>
              <a:rPr lang="en-US" sz="3600" b="1" dirty="0">
                <a:solidFill>
                  <a:schemeClr val="tx1"/>
                </a:solidFill>
              </a:rPr>
              <a:t>Board </a:t>
            </a:r>
            <a:r>
              <a:rPr lang="en-US" sz="3600" b="1" dirty="0" smtClean="0">
                <a:solidFill>
                  <a:schemeClr val="tx1"/>
                </a:solidFill>
              </a:rPr>
              <a:t>Motions - FIPT, WCNA </a:t>
            </a:r>
          </a:p>
          <a:p>
            <a:pPr marL="457200" indent="-457200" algn="l">
              <a:buClr>
                <a:srgbClr val="EC1D25"/>
              </a:buClr>
              <a:buFont typeface="Arial" pitchFamily="34" charset="0"/>
              <a:buChar char="•"/>
            </a:pPr>
            <a:r>
              <a:rPr lang="en-US" sz="3600" b="1" dirty="0" smtClean="0">
                <a:solidFill>
                  <a:schemeClr val="tx1"/>
                </a:solidFill>
              </a:rPr>
              <a:t>IDTs</a:t>
            </a:r>
          </a:p>
          <a:p>
            <a:pPr marL="457200" indent="-457200" algn="l">
              <a:buClr>
                <a:srgbClr val="EC1D25"/>
              </a:buClr>
              <a:buFont typeface="Arial" pitchFamily="34" charset="0"/>
              <a:buChar char="•"/>
            </a:pPr>
            <a:r>
              <a:rPr lang="en-US" sz="3600" b="1" dirty="0" smtClean="0">
                <a:solidFill>
                  <a:schemeClr val="tx1"/>
                </a:solidFill>
              </a:rPr>
              <a:t>Regional Proposals</a:t>
            </a:r>
          </a:p>
          <a:p>
            <a:pPr marL="457200" indent="-457200" algn="l">
              <a:buClr>
                <a:srgbClr val="EC1D25"/>
              </a:buClr>
              <a:buFont typeface="Arial" pitchFamily="34" charset="0"/>
              <a:buChar char="•"/>
            </a:pPr>
            <a:r>
              <a:rPr lang="en-US" sz="3600" b="1" dirty="0" smtClean="0">
                <a:solidFill>
                  <a:schemeClr val="tx1"/>
                </a:solidFill>
              </a:rPr>
              <a:t>Addenda</a:t>
            </a:r>
            <a:endParaRPr lang="en-US" sz="3600" b="1" dirty="0">
              <a:solidFill>
                <a:schemeClr val="tx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Tree>
    <p:extLst>
      <p:ext uri="{BB962C8B-B14F-4D97-AF65-F5344CB8AC3E}">
        <p14:creationId xmlns:p14="http://schemas.microsoft.com/office/powerpoint/2010/main" val="1885529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7772400" cy="1470025"/>
          </a:xfrm>
        </p:spPr>
        <p:txBody>
          <a:bodyPr>
            <a:noAutofit/>
          </a:bodyPr>
          <a:lstStyle/>
          <a:p>
            <a:r>
              <a:rPr lang="en-US" sz="7200" b="1" dirty="0" smtClean="0"/>
              <a:t>WCNA</a:t>
            </a:r>
            <a:endParaRPr lang="en-US" sz="72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
        <p:nvSpPr>
          <p:cNvPr id="3" name="Subtitle 2"/>
          <p:cNvSpPr>
            <a:spLocks noGrp="1"/>
          </p:cNvSpPr>
          <p:nvPr>
            <p:ph type="subTitle" idx="1"/>
          </p:nvPr>
        </p:nvSpPr>
        <p:spPr>
          <a:xfrm>
            <a:off x="457200" y="1524000"/>
            <a:ext cx="8229600" cy="4648200"/>
          </a:xfrm>
        </p:spPr>
        <p:txBody>
          <a:bodyPr>
            <a:noAutofit/>
          </a:bodyPr>
          <a:lstStyle/>
          <a:p>
            <a:pPr algn="l">
              <a:spcAft>
                <a:spcPts val="1200"/>
              </a:spcAft>
              <a:buClr>
                <a:srgbClr val="EC1D25"/>
              </a:buClr>
            </a:pPr>
            <a:r>
              <a:rPr lang="en-US" sz="3000" b="1" dirty="0" smtClean="0">
                <a:solidFill>
                  <a:schemeClr val="tx1"/>
                </a:solidFill>
              </a:rPr>
              <a:t>Motion 5: To hold the World Convention </a:t>
            </a:r>
            <a:br>
              <a:rPr lang="en-US" sz="3000" b="1" dirty="0" smtClean="0">
                <a:solidFill>
                  <a:schemeClr val="tx1"/>
                </a:solidFill>
              </a:rPr>
            </a:br>
            <a:r>
              <a:rPr lang="en-US" sz="3000" b="1" dirty="0" smtClean="0">
                <a:solidFill>
                  <a:schemeClr val="tx1"/>
                </a:solidFill>
              </a:rPr>
              <a:t>of NA every three years, beginning 2018, alternating North American and non-North American locations, as follows and contained in the revised World Convention Map contained in Addendum C.</a:t>
            </a:r>
            <a:r>
              <a:rPr lang="en-US" b="1" dirty="0" smtClean="0">
                <a:solidFill>
                  <a:schemeClr val="tx1"/>
                </a:solidFill>
              </a:rPr>
              <a:t> </a:t>
            </a:r>
          </a:p>
          <a:p>
            <a:pPr algn="l">
              <a:spcAft>
                <a:spcPts val="1200"/>
              </a:spcAft>
              <a:buClr>
                <a:srgbClr val="EC1D25"/>
              </a:buClr>
            </a:pPr>
            <a:endParaRPr lang="en-US" b="1" dirty="0" smtClean="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090105344"/>
              </p:ext>
            </p:extLst>
          </p:nvPr>
        </p:nvGraphicFramePr>
        <p:xfrm>
          <a:off x="2895600" y="4282440"/>
          <a:ext cx="3429000" cy="2346960"/>
        </p:xfrm>
        <a:graphic>
          <a:graphicData uri="http://schemas.openxmlformats.org/drawingml/2006/table">
            <a:tbl>
              <a:tblPr firstRow="1" bandRow="1">
                <a:tableStyleId>{5C22544A-7EE6-4342-B048-85BDC9FD1C3A}</a:tableStyleId>
              </a:tblPr>
              <a:tblGrid>
                <a:gridCol w="771525"/>
                <a:gridCol w="2657475"/>
              </a:tblGrid>
              <a:tr h="246017">
                <a:tc>
                  <a:txBody>
                    <a:bodyPr/>
                    <a:lstStyle/>
                    <a:p>
                      <a:pPr algn="ctr"/>
                      <a:r>
                        <a:rPr lang="en-US" sz="1600" b="1" dirty="0" smtClean="0"/>
                        <a:t>YEAR</a:t>
                      </a:r>
                      <a:endParaRPr lang="en-US" sz="1600" b="1" dirty="0"/>
                    </a:p>
                  </a:txBody>
                  <a:tcPr/>
                </a:tc>
                <a:tc>
                  <a:txBody>
                    <a:bodyPr/>
                    <a:lstStyle/>
                    <a:p>
                      <a:pPr algn="l"/>
                      <a:r>
                        <a:rPr lang="en-US" sz="1600" b="1" dirty="0" smtClean="0"/>
                        <a:t>LOCATION</a:t>
                      </a:r>
                      <a:endParaRPr lang="en-US" sz="1600" b="1" dirty="0"/>
                    </a:p>
                  </a:txBody>
                  <a:tcPr/>
                </a:tc>
              </a:tr>
              <a:tr h="246017">
                <a:tc>
                  <a:txBody>
                    <a:bodyPr/>
                    <a:lstStyle/>
                    <a:p>
                      <a:pPr algn="ctr"/>
                      <a:r>
                        <a:rPr lang="en-US" sz="1600" b="1" dirty="0" smtClean="0"/>
                        <a:t>2018</a:t>
                      </a:r>
                      <a:endParaRPr lang="en-US" sz="1600" b="1" dirty="0"/>
                    </a:p>
                  </a:txBody>
                  <a:tcPr/>
                </a:tc>
                <a:tc>
                  <a:txBody>
                    <a:bodyPr/>
                    <a:lstStyle/>
                    <a:p>
                      <a:r>
                        <a:rPr lang="en-US" sz="1600" b="1" dirty="0" smtClean="0"/>
                        <a:t>North America</a:t>
                      </a:r>
                      <a:endParaRPr lang="en-US" sz="1600" b="1" dirty="0"/>
                    </a:p>
                  </a:txBody>
                  <a:tcPr/>
                </a:tc>
              </a:tr>
              <a:tr h="246017">
                <a:tc>
                  <a:txBody>
                    <a:bodyPr/>
                    <a:lstStyle/>
                    <a:p>
                      <a:pPr algn="ctr"/>
                      <a:r>
                        <a:rPr lang="en-US" sz="1600" b="1" dirty="0" smtClean="0"/>
                        <a:t>2021</a:t>
                      </a:r>
                      <a:endParaRPr lang="en-US" sz="1600" b="1" dirty="0"/>
                    </a:p>
                  </a:txBody>
                  <a:tcPr/>
                </a:tc>
                <a:tc>
                  <a:txBody>
                    <a:bodyPr/>
                    <a:lstStyle/>
                    <a:p>
                      <a:r>
                        <a:rPr lang="en-US" sz="1600" b="1" dirty="0" smtClean="0"/>
                        <a:t>Asia/Middle East/Africa</a:t>
                      </a:r>
                      <a:endParaRPr lang="en-US" sz="1600" b="1" dirty="0"/>
                    </a:p>
                  </a:txBody>
                  <a:tcPr/>
                </a:tc>
              </a:tr>
              <a:tr h="246017">
                <a:tc>
                  <a:txBody>
                    <a:bodyPr/>
                    <a:lstStyle/>
                    <a:p>
                      <a:pPr algn="ctr"/>
                      <a:r>
                        <a:rPr lang="en-US" sz="1600" b="1" dirty="0" smtClean="0"/>
                        <a:t>2024</a:t>
                      </a:r>
                      <a:endParaRPr lang="en-US" sz="1600" b="1" dirty="0"/>
                    </a:p>
                  </a:txBody>
                  <a:tcPr/>
                </a:tc>
                <a:tc>
                  <a:txBody>
                    <a:bodyPr/>
                    <a:lstStyle/>
                    <a:p>
                      <a:r>
                        <a:rPr lang="en-US" sz="1600" b="1" dirty="0" smtClean="0"/>
                        <a:t>North America</a:t>
                      </a:r>
                      <a:endParaRPr lang="en-US" sz="1600" b="1" dirty="0"/>
                    </a:p>
                  </a:txBody>
                  <a:tcPr/>
                </a:tc>
              </a:tr>
              <a:tr h="246017">
                <a:tc>
                  <a:txBody>
                    <a:bodyPr/>
                    <a:lstStyle/>
                    <a:p>
                      <a:pPr algn="ctr"/>
                      <a:r>
                        <a:rPr lang="en-US" sz="1600" b="1" dirty="0" smtClean="0"/>
                        <a:t>2027</a:t>
                      </a:r>
                      <a:endParaRPr lang="en-US" sz="1600" b="1" dirty="0"/>
                    </a:p>
                  </a:txBody>
                  <a:tcPr/>
                </a:tc>
                <a:tc>
                  <a:txBody>
                    <a:bodyPr/>
                    <a:lstStyle/>
                    <a:p>
                      <a:r>
                        <a:rPr lang="en-US" sz="1600" b="1" dirty="0" smtClean="0"/>
                        <a:t>Europe</a:t>
                      </a:r>
                      <a:endParaRPr lang="en-US" sz="1600" b="1" dirty="0"/>
                    </a:p>
                  </a:txBody>
                  <a:tcPr/>
                </a:tc>
              </a:tr>
              <a:tr h="246017">
                <a:tc>
                  <a:txBody>
                    <a:bodyPr/>
                    <a:lstStyle/>
                    <a:p>
                      <a:pPr algn="ctr"/>
                      <a:r>
                        <a:rPr lang="en-US" sz="1600" b="1" dirty="0" smtClean="0"/>
                        <a:t>2030</a:t>
                      </a:r>
                      <a:endParaRPr lang="en-US" sz="1600" b="1" dirty="0"/>
                    </a:p>
                  </a:txBody>
                  <a:tcPr/>
                </a:tc>
                <a:tc>
                  <a:txBody>
                    <a:bodyPr/>
                    <a:lstStyle/>
                    <a:p>
                      <a:r>
                        <a:rPr lang="en-US" sz="1600" b="1" dirty="0" smtClean="0"/>
                        <a:t>North America</a:t>
                      </a:r>
                      <a:endParaRPr lang="en-US" sz="1600" b="1" dirty="0"/>
                    </a:p>
                  </a:txBody>
                  <a:tcPr/>
                </a:tc>
              </a:tr>
              <a:tr h="246017">
                <a:tc>
                  <a:txBody>
                    <a:bodyPr/>
                    <a:lstStyle/>
                    <a:p>
                      <a:pPr algn="ctr"/>
                      <a:r>
                        <a:rPr lang="en-US" sz="1600" b="1" dirty="0" smtClean="0"/>
                        <a:t>2033</a:t>
                      </a:r>
                      <a:endParaRPr lang="en-US" sz="1600" b="1" dirty="0"/>
                    </a:p>
                  </a:txBody>
                  <a:tcPr/>
                </a:tc>
                <a:tc>
                  <a:txBody>
                    <a:bodyPr/>
                    <a:lstStyle/>
                    <a:p>
                      <a:r>
                        <a:rPr lang="en-US" sz="1600" b="1" dirty="0" smtClean="0"/>
                        <a:t>Central and South America</a:t>
                      </a:r>
                      <a:endParaRPr lang="en-US" sz="1600" b="1" dirty="0"/>
                    </a:p>
                  </a:txBody>
                  <a:tcPr/>
                </a:tc>
              </a:tr>
            </a:tbl>
          </a:graphicData>
        </a:graphic>
      </p:graphicFrame>
    </p:spTree>
    <p:extLst>
      <p:ext uri="{BB962C8B-B14F-4D97-AF65-F5344CB8AC3E}">
        <p14:creationId xmlns:p14="http://schemas.microsoft.com/office/powerpoint/2010/main" val="2890683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7772400" cy="1470025"/>
          </a:xfrm>
        </p:spPr>
        <p:txBody>
          <a:bodyPr>
            <a:noAutofit/>
          </a:bodyPr>
          <a:lstStyle/>
          <a:p>
            <a:r>
              <a:rPr lang="en-US" sz="5400" b="1" dirty="0" smtClean="0"/>
              <a:t>Issues for Discussion</a:t>
            </a:r>
            <a:endParaRPr lang="en-US" sz="54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
        <p:nvSpPr>
          <p:cNvPr id="3" name="Subtitle 2"/>
          <p:cNvSpPr>
            <a:spLocks noGrp="1"/>
          </p:cNvSpPr>
          <p:nvPr>
            <p:ph type="subTitle" idx="1"/>
          </p:nvPr>
        </p:nvSpPr>
        <p:spPr>
          <a:xfrm>
            <a:off x="457200" y="1524000"/>
            <a:ext cx="8229600" cy="4648200"/>
          </a:xfrm>
        </p:spPr>
        <p:txBody>
          <a:bodyPr>
            <a:noAutofit/>
          </a:bodyPr>
          <a:lstStyle/>
          <a:p>
            <a:pPr algn="l">
              <a:spcAft>
                <a:spcPts val="1200"/>
              </a:spcAft>
              <a:buClr>
                <a:srgbClr val="EC1D25"/>
              </a:buClr>
            </a:pPr>
            <a:r>
              <a:rPr lang="en-US" b="1" dirty="0" smtClean="0">
                <a:solidFill>
                  <a:schemeClr val="tx1"/>
                </a:solidFill>
              </a:rPr>
              <a:t>The </a:t>
            </a:r>
            <a:r>
              <a:rPr lang="en-US" b="1" i="1" dirty="0" smtClean="0">
                <a:solidFill>
                  <a:schemeClr val="tx1"/>
                </a:solidFill>
              </a:rPr>
              <a:t>CAR</a:t>
            </a:r>
            <a:r>
              <a:rPr lang="en-US" b="1" dirty="0" smtClean="0">
                <a:solidFill>
                  <a:schemeClr val="tx1"/>
                </a:solidFill>
              </a:rPr>
              <a:t> always also contains issues </a:t>
            </a:r>
            <a:br>
              <a:rPr lang="en-US" b="1" dirty="0" smtClean="0">
                <a:solidFill>
                  <a:schemeClr val="tx1"/>
                </a:solidFill>
              </a:rPr>
            </a:br>
            <a:r>
              <a:rPr lang="en-US" b="1" dirty="0" smtClean="0">
                <a:solidFill>
                  <a:schemeClr val="tx1"/>
                </a:solidFill>
              </a:rPr>
              <a:t>to discuss on a local level some of which may be discussed at the conference. This </a:t>
            </a:r>
            <a:r>
              <a:rPr lang="en-US" b="1" i="1" dirty="0" smtClean="0">
                <a:solidFill>
                  <a:schemeClr val="tx1"/>
                </a:solidFill>
              </a:rPr>
              <a:t>CAR</a:t>
            </a:r>
            <a:r>
              <a:rPr lang="en-US" b="1" dirty="0" smtClean="0">
                <a:solidFill>
                  <a:schemeClr val="tx1"/>
                </a:solidFill>
              </a:rPr>
              <a:t> has </a:t>
            </a:r>
          </a:p>
          <a:p>
            <a:pPr marL="457200" indent="-457200" algn="l">
              <a:spcAft>
                <a:spcPts val="1200"/>
              </a:spcAft>
              <a:buClr>
                <a:srgbClr val="EC1D25"/>
              </a:buClr>
              <a:buFont typeface="Arial" pitchFamily="34" charset="0"/>
              <a:buChar char="•"/>
            </a:pPr>
            <a:r>
              <a:rPr lang="en-US" b="1" dirty="0">
                <a:solidFill>
                  <a:schemeClr val="tx1"/>
                </a:solidFill>
              </a:rPr>
              <a:t>A</a:t>
            </a:r>
            <a:r>
              <a:rPr lang="en-US" b="1" dirty="0" smtClean="0">
                <a:solidFill>
                  <a:schemeClr val="tx1"/>
                </a:solidFill>
              </a:rPr>
              <a:t> brief section on the 2010-2012 IDTs </a:t>
            </a:r>
            <a:br>
              <a:rPr lang="en-US" b="1" dirty="0" smtClean="0">
                <a:solidFill>
                  <a:schemeClr val="tx1"/>
                </a:solidFill>
              </a:rPr>
            </a:br>
            <a:r>
              <a:rPr lang="en-US" b="1" dirty="0" smtClean="0">
                <a:solidFill>
                  <a:schemeClr val="tx1"/>
                </a:solidFill>
              </a:rPr>
              <a:t>(pg. 30) and </a:t>
            </a:r>
          </a:p>
          <a:p>
            <a:pPr marL="457200" indent="-457200" algn="l">
              <a:spcAft>
                <a:spcPts val="1200"/>
              </a:spcAft>
              <a:buClr>
                <a:srgbClr val="EC1D25"/>
              </a:buClr>
              <a:buFont typeface="Arial" pitchFamily="34" charset="0"/>
              <a:buChar char="•"/>
            </a:pPr>
            <a:r>
              <a:rPr lang="en-US" b="1" dirty="0" smtClean="0">
                <a:solidFill>
                  <a:schemeClr val="tx1"/>
                </a:solidFill>
              </a:rPr>
              <a:t>An explanation about the board’s decision to remove .</a:t>
            </a:r>
            <a:r>
              <a:rPr lang="en-US" b="1" dirty="0" err="1" smtClean="0">
                <a:solidFill>
                  <a:schemeClr val="tx1"/>
                </a:solidFill>
              </a:rPr>
              <a:t>pdfs</a:t>
            </a:r>
            <a:r>
              <a:rPr lang="en-US" b="1" dirty="0" smtClean="0">
                <a:solidFill>
                  <a:schemeClr val="tx1"/>
                </a:solidFill>
              </a:rPr>
              <a:t> of full-length books from na.org (pg. 21-22)</a:t>
            </a:r>
          </a:p>
        </p:txBody>
      </p:sp>
    </p:spTree>
    <p:extLst>
      <p:ext uri="{BB962C8B-B14F-4D97-AF65-F5344CB8AC3E}">
        <p14:creationId xmlns:p14="http://schemas.microsoft.com/office/powerpoint/2010/main" val="3881163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1E1E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20975"/>
            <a:ext cx="7772400" cy="1470025"/>
          </a:xfrm>
        </p:spPr>
        <p:txBody>
          <a:bodyPr>
            <a:noAutofit/>
          </a:bodyPr>
          <a:lstStyle/>
          <a:p>
            <a:r>
              <a:rPr lang="en-US" sz="8000" b="1" dirty="0" smtClean="0"/>
              <a:t>Regional Proposals</a:t>
            </a:r>
            <a:endParaRPr lang="en-US" sz="80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Tree>
    <p:extLst>
      <p:ext uri="{BB962C8B-B14F-4D97-AF65-F5344CB8AC3E}">
        <p14:creationId xmlns:p14="http://schemas.microsoft.com/office/powerpoint/2010/main" val="2870556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7214056" cy="1470025"/>
          </a:xfrm>
        </p:spPr>
        <p:txBody>
          <a:bodyPr>
            <a:noAutofit/>
          </a:bodyPr>
          <a:lstStyle/>
          <a:p>
            <a:r>
              <a:rPr lang="en-US" sz="6600" b="1" dirty="0" smtClean="0"/>
              <a:t>Regional Proposals</a:t>
            </a:r>
            <a:endParaRPr lang="en-US" sz="66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
        <p:nvSpPr>
          <p:cNvPr id="3" name="Subtitle 2"/>
          <p:cNvSpPr>
            <a:spLocks noGrp="1"/>
          </p:cNvSpPr>
          <p:nvPr>
            <p:ph type="subTitle" idx="1"/>
          </p:nvPr>
        </p:nvSpPr>
        <p:spPr>
          <a:xfrm>
            <a:off x="457200" y="1905000"/>
            <a:ext cx="8229600" cy="4343400"/>
          </a:xfrm>
        </p:spPr>
        <p:txBody>
          <a:bodyPr>
            <a:noAutofit/>
          </a:bodyPr>
          <a:lstStyle/>
          <a:p>
            <a:pPr marL="457200" indent="-457200" algn="l">
              <a:spcAft>
                <a:spcPts val="1200"/>
              </a:spcAft>
              <a:buClr>
                <a:srgbClr val="EC1D25"/>
              </a:buClr>
              <a:buFont typeface="Arial" pitchFamily="34" charset="0"/>
              <a:buChar char="•"/>
            </a:pPr>
            <a:r>
              <a:rPr lang="en-US" sz="3000" b="1" dirty="0" smtClean="0">
                <a:solidFill>
                  <a:schemeClr val="tx1"/>
                </a:solidFill>
              </a:rPr>
              <a:t>WSC is becoming more discussion based</a:t>
            </a:r>
          </a:p>
          <a:p>
            <a:pPr marL="457200" indent="-457200" algn="l">
              <a:spcAft>
                <a:spcPts val="1200"/>
              </a:spcAft>
              <a:buClr>
                <a:srgbClr val="EC1D25"/>
              </a:buClr>
              <a:buFont typeface="Arial" pitchFamily="34" charset="0"/>
              <a:buChar char="•"/>
            </a:pPr>
            <a:r>
              <a:rPr lang="en-US" sz="3000" b="1" dirty="0" smtClean="0">
                <a:solidFill>
                  <a:schemeClr val="tx1"/>
                </a:solidFill>
              </a:rPr>
              <a:t>Motions are discussed before formal business sessions</a:t>
            </a:r>
          </a:p>
          <a:p>
            <a:pPr marL="457200" indent="-457200" algn="l">
              <a:spcAft>
                <a:spcPts val="1200"/>
              </a:spcAft>
              <a:buClr>
                <a:srgbClr val="EC1D25"/>
              </a:buClr>
              <a:buFont typeface="Arial" pitchFamily="34" charset="0"/>
              <a:buChar char="•"/>
            </a:pPr>
            <a:r>
              <a:rPr lang="en-US" sz="3000" b="1" dirty="0" smtClean="0">
                <a:solidFill>
                  <a:schemeClr val="tx1"/>
                </a:solidFill>
              </a:rPr>
              <a:t>Communications outside WSC help build consensus</a:t>
            </a:r>
          </a:p>
          <a:p>
            <a:pPr marL="457200" indent="-457200" algn="l">
              <a:spcAft>
                <a:spcPts val="1200"/>
              </a:spcAft>
              <a:buClr>
                <a:srgbClr val="EC1D25"/>
              </a:buClr>
              <a:buFont typeface="Arial" pitchFamily="34" charset="0"/>
              <a:buChar char="•"/>
            </a:pPr>
            <a:r>
              <a:rPr lang="en-US" sz="3000" b="1" dirty="0" smtClean="0">
                <a:solidFill>
                  <a:schemeClr val="tx1"/>
                </a:solidFill>
              </a:rPr>
              <a:t>WSC 2012 is an experiment</a:t>
            </a:r>
          </a:p>
          <a:p>
            <a:pPr marL="457200" indent="-457200" algn="l">
              <a:spcAft>
                <a:spcPts val="1200"/>
              </a:spcAft>
              <a:buClr>
                <a:srgbClr val="EC1D25"/>
              </a:buClr>
              <a:buFont typeface="Arial" pitchFamily="34" charset="0"/>
              <a:buChar char="•"/>
            </a:pPr>
            <a:r>
              <a:rPr lang="en-US" sz="3000" b="1" dirty="0" smtClean="0">
                <a:solidFill>
                  <a:schemeClr val="tx1"/>
                </a:solidFill>
              </a:rPr>
              <a:t>Covers regional motions in CAR and new business</a:t>
            </a:r>
          </a:p>
          <a:p>
            <a:pPr algn="l">
              <a:spcAft>
                <a:spcPts val="1200"/>
              </a:spcAft>
              <a:buClr>
                <a:srgbClr val="EC1D25"/>
              </a:buClr>
            </a:pPr>
            <a:endParaRPr lang="en-US" b="1" dirty="0" smtClean="0">
              <a:solidFill>
                <a:schemeClr val="tx1"/>
              </a:solidFill>
            </a:endParaRPr>
          </a:p>
        </p:txBody>
      </p:sp>
    </p:spTree>
    <p:extLst>
      <p:ext uri="{BB962C8B-B14F-4D97-AF65-F5344CB8AC3E}">
        <p14:creationId xmlns:p14="http://schemas.microsoft.com/office/powerpoint/2010/main" val="3305636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7214056" cy="1470025"/>
          </a:xfrm>
        </p:spPr>
        <p:txBody>
          <a:bodyPr>
            <a:noAutofit/>
          </a:bodyPr>
          <a:lstStyle/>
          <a:p>
            <a:r>
              <a:rPr lang="en-US" sz="6600" b="1" dirty="0" smtClean="0"/>
              <a:t>Regional Proposals</a:t>
            </a:r>
            <a:endParaRPr lang="en-US" sz="66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
        <p:nvSpPr>
          <p:cNvPr id="3" name="Subtitle 2"/>
          <p:cNvSpPr>
            <a:spLocks noGrp="1"/>
          </p:cNvSpPr>
          <p:nvPr>
            <p:ph type="subTitle" idx="1"/>
          </p:nvPr>
        </p:nvSpPr>
        <p:spPr>
          <a:xfrm>
            <a:off x="457200" y="1600200"/>
            <a:ext cx="8229600" cy="5029200"/>
          </a:xfrm>
        </p:spPr>
        <p:txBody>
          <a:bodyPr>
            <a:noAutofit/>
          </a:bodyPr>
          <a:lstStyle/>
          <a:p>
            <a:pPr marL="457200" indent="-457200" algn="l">
              <a:spcAft>
                <a:spcPts val="600"/>
              </a:spcAft>
              <a:buClr>
                <a:srgbClr val="EC1D25"/>
              </a:buClr>
              <a:buFont typeface="Arial" pitchFamily="34" charset="0"/>
              <a:buChar char="•"/>
            </a:pPr>
            <a:r>
              <a:rPr lang="en-US" sz="3000" b="1" dirty="0" smtClean="0">
                <a:solidFill>
                  <a:schemeClr val="tx1"/>
                </a:solidFill>
              </a:rPr>
              <a:t>Proposals will be discussed and possibly </a:t>
            </a:r>
            <a:br>
              <a:rPr lang="en-US" sz="3000" b="1" dirty="0" smtClean="0">
                <a:solidFill>
                  <a:schemeClr val="tx1"/>
                </a:solidFill>
              </a:rPr>
            </a:br>
            <a:r>
              <a:rPr lang="en-US" sz="3000" b="1" dirty="0" smtClean="0">
                <a:solidFill>
                  <a:schemeClr val="tx1"/>
                </a:solidFill>
              </a:rPr>
              <a:t>refined</a:t>
            </a:r>
          </a:p>
          <a:p>
            <a:pPr marL="457200" indent="-457200" algn="l">
              <a:spcAft>
                <a:spcPts val="600"/>
              </a:spcAft>
              <a:buClr>
                <a:srgbClr val="EC1D25"/>
              </a:buClr>
              <a:buFont typeface="Arial" pitchFamily="34" charset="0"/>
              <a:buChar char="•"/>
            </a:pPr>
            <a:r>
              <a:rPr lang="en-US" sz="3000" b="1" dirty="0" smtClean="0">
                <a:solidFill>
                  <a:schemeClr val="tx1"/>
                </a:solidFill>
              </a:rPr>
              <a:t>Proposals may be weighted</a:t>
            </a:r>
          </a:p>
          <a:p>
            <a:pPr marL="457200" indent="-457200" algn="l">
              <a:spcAft>
                <a:spcPts val="600"/>
              </a:spcAft>
              <a:buClr>
                <a:srgbClr val="EC1D25"/>
              </a:buClr>
              <a:buFont typeface="Arial" pitchFamily="34" charset="0"/>
              <a:buChar char="•"/>
            </a:pPr>
            <a:r>
              <a:rPr lang="en-US" sz="3000" b="1" dirty="0" smtClean="0">
                <a:solidFill>
                  <a:schemeClr val="tx1"/>
                </a:solidFill>
              </a:rPr>
              <a:t>Ideas with support could become part of planning process</a:t>
            </a:r>
          </a:p>
          <a:p>
            <a:pPr marL="457200" indent="-457200" algn="l">
              <a:spcAft>
                <a:spcPts val="600"/>
              </a:spcAft>
              <a:buClr>
                <a:srgbClr val="EC1D25"/>
              </a:buClr>
              <a:buFont typeface="Arial" pitchFamily="34" charset="0"/>
              <a:buChar char="•"/>
            </a:pPr>
            <a:r>
              <a:rPr lang="en-US" sz="3000" b="1" dirty="0" smtClean="0">
                <a:solidFill>
                  <a:schemeClr val="tx1"/>
                </a:solidFill>
              </a:rPr>
              <a:t>Next steps will be determined at WSC</a:t>
            </a:r>
          </a:p>
          <a:p>
            <a:pPr marL="457200" indent="-457200" algn="l">
              <a:spcAft>
                <a:spcPts val="600"/>
              </a:spcAft>
              <a:buClr>
                <a:srgbClr val="EC1D25"/>
              </a:buClr>
              <a:buFont typeface="Arial" pitchFamily="34" charset="0"/>
              <a:buChar char="•"/>
            </a:pPr>
            <a:r>
              <a:rPr lang="en-US" sz="3000" b="1" dirty="0" smtClean="0">
                <a:solidFill>
                  <a:schemeClr val="tx1"/>
                </a:solidFill>
              </a:rPr>
              <a:t>CAR and CAT process will be used for policy changes</a:t>
            </a:r>
          </a:p>
          <a:p>
            <a:pPr marL="457200" indent="-457200" algn="l">
              <a:spcAft>
                <a:spcPts val="600"/>
              </a:spcAft>
              <a:buClr>
                <a:srgbClr val="EC1D25"/>
              </a:buClr>
              <a:buFont typeface="Arial" pitchFamily="34" charset="0"/>
              <a:buChar char="•"/>
            </a:pPr>
            <a:r>
              <a:rPr lang="en-US" sz="3000" b="1" dirty="0" smtClean="0">
                <a:solidFill>
                  <a:schemeClr val="tx1"/>
                </a:solidFill>
              </a:rPr>
              <a:t>WSC 2012 is the first step in the process</a:t>
            </a:r>
          </a:p>
          <a:p>
            <a:pPr marL="457200" indent="-457200" algn="l">
              <a:spcAft>
                <a:spcPts val="1200"/>
              </a:spcAft>
              <a:buClr>
                <a:srgbClr val="EC1D25"/>
              </a:buClr>
              <a:buFont typeface="Arial" pitchFamily="34" charset="0"/>
              <a:buChar char="•"/>
            </a:pPr>
            <a:endParaRPr lang="en-US" sz="3000" b="1" dirty="0" smtClean="0">
              <a:solidFill>
                <a:schemeClr val="tx1"/>
              </a:solidFill>
            </a:endParaRPr>
          </a:p>
          <a:p>
            <a:pPr algn="l">
              <a:spcAft>
                <a:spcPts val="1200"/>
              </a:spcAft>
              <a:buClr>
                <a:srgbClr val="EC1D25"/>
              </a:buClr>
            </a:pPr>
            <a:endParaRPr lang="en-US" b="1" dirty="0" smtClean="0">
              <a:solidFill>
                <a:schemeClr val="tx1"/>
              </a:solidFill>
            </a:endParaRPr>
          </a:p>
        </p:txBody>
      </p:sp>
    </p:spTree>
    <p:extLst>
      <p:ext uri="{BB962C8B-B14F-4D97-AF65-F5344CB8AC3E}">
        <p14:creationId xmlns:p14="http://schemas.microsoft.com/office/powerpoint/2010/main" val="571565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7214056" cy="1470025"/>
          </a:xfrm>
        </p:spPr>
        <p:txBody>
          <a:bodyPr>
            <a:noAutofit/>
          </a:bodyPr>
          <a:lstStyle/>
          <a:p>
            <a:r>
              <a:rPr lang="en-US" sz="6600" b="1" dirty="0" smtClean="0"/>
              <a:t>Regional Proposals</a:t>
            </a:r>
            <a:endParaRPr lang="en-US" sz="66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
        <p:nvSpPr>
          <p:cNvPr id="3" name="Subtitle 2"/>
          <p:cNvSpPr>
            <a:spLocks noGrp="1"/>
          </p:cNvSpPr>
          <p:nvPr>
            <p:ph type="subTitle" idx="1"/>
          </p:nvPr>
        </p:nvSpPr>
        <p:spPr>
          <a:xfrm>
            <a:off x="457200" y="2209800"/>
            <a:ext cx="8229600" cy="4343400"/>
          </a:xfrm>
        </p:spPr>
        <p:txBody>
          <a:bodyPr>
            <a:noAutofit/>
          </a:bodyPr>
          <a:lstStyle/>
          <a:p>
            <a:pPr algn="l">
              <a:spcAft>
                <a:spcPts val="1200"/>
              </a:spcAft>
              <a:buClr>
                <a:srgbClr val="EC1D25"/>
              </a:buClr>
            </a:pPr>
            <a:r>
              <a:rPr lang="en-US" sz="3000" b="1" dirty="0" smtClean="0">
                <a:solidFill>
                  <a:schemeClr val="tx1"/>
                </a:solidFill>
              </a:rPr>
              <a:t>Proposal A: Carolina Region: For the Fellowship of NA and the WSC to consider a proposal for the creation of Written Service Material dedicated to assisting the members of NA as a whole on (1) how to actively participate in literature and publication projects as well as (2) to have resource material available in providing guidance for the development of Literature and Publication processes locally.</a:t>
            </a:r>
          </a:p>
          <a:p>
            <a:pPr algn="l">
              <a:spcAft>
                <a:spcPts val="1200"/>
              </a:spcAft>
              <a:buClr>
                <a:srgbClr val="EC1D25"/>
              </a:buClr>
            </a:pPr>
            <a:endParaRPr lang="en-US" b="1" dirty="0" smtClean="0">
              <a:solidFill>
                <a:schemeClr val="tx1"/>
              </a:solidFill>
            </a:endParaRPr>
          </a:p>
        </p:txBody>
      </p:sp>
    </p:spTree>
    <p:extLst>
      <p:ext uri="{BB962C8B-B14F-4D97-AF65-F5344CB8AC3E}">
        <p14:creationId xmlns:p14="http://schemas.microsoft.com/office/powerpoint/2010/main" val="2041095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7214056" cy="1470025"/>
          </a:xfrm>
        </p:spPr>
        <p:txBody>
          <a:bodyPr>
            <a:noAutofit/>
          </a:bodyPr>
          <a:lstStyle/>
          <a:p>
            <a:r>
              <a:rPr lang="en-US" sz="6600" b="1" dirty="0" smtClean="0"/>
              <a:t>Regional Proposals</a:t>
            </a:r>
            <a:endParaRPr lang="en-US" sz="66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
        <p:nvSpPr>
          <p:cNvPr id="3" name="Subtitle 2"/>
          <p:cNvSpPr>
            <a:spLocks noGrp="1"/>
          </p:cNvSpPr>
          <p:nvPr>
            <p:ph type="subTitle" idx="1"/>
          </p:nvPr>
        </p:nvSpPr>
        <p:spPr>
          <a:xfrm>
            <a:off x="457200" y="2209800"/>
            <a:ext cx="8229600" cy="4343400"/>
          </a:xfrm>
        </p:spPr>
        <p:txBody>
          <a:bodyPr>
            <a:noAutofit/>
          </a:bodyPr>
          <a:lstStyle/>
          <a:p>
            <a:pPr algn="l">
              <a:spcAft>
                <a:spcPts val="1200"/>
              </a:spcAft>
              <a:buClr>
                <a:srgbClr val="EC1D25"/>
              </a:buClr>
            </a:pPr>
            <a:r>
              <a:rPr lang="en-US" sz="3000" b="1" dirty="0" smtClean="0">
                <a:solidFill>
                  <a:schemeClr val="tx1"/>
                </a:solidFill>
              </a:rPr>
              <a:t>Proposal B: Hawaii Region: To produce a book-length publication called 'The NA WAY: Celebration Edition' comprised of a compilation of articles published in the NA WAY 1982-2012. </a:t>
            </a:r>
          </a:p>
          <a:p>
            <a:pPr algn="l">
              <a:spcAft>
                <a:spcPts val="1200"/>
              </a:spcAft>
              <a:buClr>
                <a:srgbClr val="EC1D25"/>
              </a:buClr>
            </a:pPr>
            <a:r>
              <a:rPr lang="en-US" sz="3000" b="1" dirty="0" smtClean="0">
                <a:solidFill>
                  <a:schemeClr val="tx1"/>
                </a:solidFill>
              </a:rPr>
              <a:t>Proposal C: Tejas Bluebonnet Region: For Board Approved Literature be clearly marked on front “Service Related Material” and not intended to be read during recovery meetings.</a:t>
            </a:r>
          </a:p>
          <a:p>
            <a:pPr algn="l">
              <a:spcAft>
                <a:spcPts val="1200"/>
              </a:spcAft>
              <a:buClr>
                <a:srgbClr val="EC1D25"/>
              </a:buClr>
            </a:pPr>
            <a:endParaRPr lang="en-US" b="1" dirty="0" smtClean="0">
              <a:solidFill>
                <a:schemeClr val="tx1"/>
              </a:solidFill>
            </a:endParaRPr>
          </a:p>
        </p:txBody>
      </p:sp>
    </p:spTree>
    <p:extLst>
      <p:ext uri="{BB962C8B-B14F-4D97-AF65-F5344CB8AC3E}">
        <p14:creationId xmlns:p14="http://schemas.microsoft.com/office/powerpoint/2010/main" val="93178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7214056" cy="1470025"/>
          </a:xfrm>
        </p:spPr>
        <p:txBody>
          <a:bodyPr>
            <a:noAutofit/>
          </a:bodyPr>
          <a:lstStyle/>
          <a:p>
            <a:r>
              <a:rPr lang="en-US" sz="6600" b="1" dirty="0" smtClean="0"/>
              <a:t>Regional Proposals</a:t>
            </a:r>
            <a:endParaRPr lang="en-US" sz="66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
        <p:nvSpPr>
          <p:cNvPr id="3" name="Subtitle 2"/>
          <p:cNvSpPr>
            <a:spLocks noGrp="1"/>
          </p:cNvSpPr>
          <p:nvPr>
            <p:ph type="subTitle" idx="1"/>
          </p:nvPr>
        </p:nvSpPr>
        <p:spPr>
          <a:xfrm>
            <a:off x="457200" y="2209800"/>
            <a:ext cx="8229600" cy="4343400"/>
          </a:xfrm>
        </p:spPr>
        <p:txBody>
          <a:bodyPr>
            <a:noAutofit/>
          </a:bodyPr>
          <a:lstStyle/>
          <a:p>
            <a:pPr algn="l">
              <a:spcAft>
                <a:spcPts val="1200"/>
              </a:spcAft>
              <a:buClr>
                <a:srgbClr val="EC1D25"/>
              </a:buClr>
            </a:pPr>
            <a:r>
              <a:rPr lang="en-US" sz="3000" b="1" dirty="0" smtClean="0">
                <a:solidFill>
                  <a:schemeClr val="tx1"/>
                </a:solidFill>
              </a:rPr>
              <a:t>Proposal D: South Brazil Region: That members who wish to receive the NA Way Magazine in hard copy format pay a subscription fee to cover the costs of printing and mailing.</a:t>
            </a:r>
          </a:p>
          <a:p>
            <a:pPr algn="l">
              <a:spcAft>
                <a:spcPts val="1200"/>
              </a:spcAft>
              <a:buClr>
                <a:srgbClr val="EC1D25"/>
              </a:buClr>
            </a:pPr>
            <a:r>
              <a:rPr lang="en-US" sz="3000" b="1" dirty="0" smtClean="0">
                <a:solidFill>
                  <a:schemeClr val="tx1"/>
                </a:solidFill>
              </a:rPr>
              <a:t>Proposal E: Upper Midwest Region: Our idea is to revisit the discussion of the world board members no longer having voting status at the world service conference. </a:t>
            </a:r>
          </a:p>
        </p:txBody>
      </p:sp>
    </p:spTree>
    <p:extLst>
      <p:ext uri="{BB962C8B-B14F-4D97-AF65-F5344CB8AC3E}">
        <p14:creationId xmlns:p14="http://schemas.microsoft.com/office/powerpoint/2010/main" val="249240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2463"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0459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990600" y="152400"/>
            <a:ext cx="6756400" cy="1470025"/>
          </a:xfrm>
        </p:spPr>
        <p:txBody>
          <a:bodyPr/>
          <a:lstStyle/>
          <a:p>
            <a:pPr algn="l"/>
            <a:r>
              <a:rPr lang="en-US" sz="4800" b="1" smtClean="0"/>
              <a:t>2012-2014 Strategic Plan</a:t>
            </a:r>
          </a:p>
        </p:txBody>
      </p:sp>
      <p:pic>
        <p:nvPicPr>
          <p:cNvPr id="4099"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2200" y="76200"/>
            <a:ext cx="16256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295400"/>
            <a:ext cx="40005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2385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848600" cy="1219199"/>
          </a:xfrm>
        </p:spPr>
        <p:txBody>
          <a:bodyPr>
            <a:normAutofit/>
          </a:bodyPr>
          <a:lstStyle/>
          <a:p>
            <a:pPr algn="l"/>
            <a:r>
              <a:rPr lang="en-US" sz="7200" b="1" dirty="0" smtClean="0"/>
              <a:t>Introduction</a:t>
            </a:r>
            <a:endParaRPr lang="en-US" sz="7200" b="1" dirty="0"/>
          </a:p>
        </p:txBody>
      </p:sp>
      <p:sp>
        <p:nvSpPr>
          <p:cNvPr id="3" name="Subtitle 2"/>
          <p:cNvSpPr>
            <a:spLocks noGrp="1"/>
          </p:cNvSpPr>
          <p:nvPr>
            <p:ph type="subTitle" idx="1"/>
          </p:nvPr>
        </p:nvSpPr>
        <p:spPr>
          <a:xfrm>
            <a:off x="533400" y="1295400"/>
            <a:ext cx="8077200" cy="5257800"/>
          </a:xfrm>
        </p:spPr>
        <p:txBody>
          <a:bodyPr>
            <a:normAutofit/>
          </a:bodyPr>
          <a:lstStyle/>
          <a:p>
            <a:pPr algn="l">
              <a:spcBef>
                <a:spcPts val="2400"/>
              </a:spcBef>
              <a:spcAft>
                <a:spcPts val="600"/>
              </a:spcAft>
            </a:pPr>
            <a:r>
              <a:rPr lang="en-US" sz="4000" b="1" dirty="0" smtClean="0">
                <a:solidFill>
                  <a:schemeClr val="tx1"/>
                </a:solidFill>
              </a:rPr>
              <a:t>Four types of </a:t>
            </a:r>
            <a:r>
              <a:rPr lang="en-US" sz="4400" b="1" i="1" dirty="0">
                <a:solidFill>
                  <a:schemeClr val="tx1"/>
                </a:solidFill>
              </a:rPr>
              <a:t>items</a:t>
            </a:r>
            <a:r>
              <a:rPr lang="en-US" sz="4000" b="1" dirty="0" smtClean="0">
                <a:solidFill>
                  <a:schemeClr val="tx1"/>
                </a:solidFill>
              </a:rPr>
              <a:t> in this </a:t>
            </a:r>
            <a:r>
              <a:rPr lang="en-US" sz="4000" b="1" i="1" dirty="0" smtClean="0">
                <a:solidFill>
                  <a:schemeClr val="tx1"/>
                </a:solidFill>
              </a:rPr>
              <a:t>CAR</a:t>
            </a:r>
            <a:r>
              <a:rPr lang="en-US" sz="4400" b="1" i="1" dirty="0" smtClean="0">
                <a:solidFill>
                  <a:schemeClr val="tx1"/>
                </a:solidFill>
              </a:rPr>
              <a:t>.</a:t>
            </a:r>
          </a:p>
          <a:p>
            <a:pPr algn="l">
              <a:spcBef>
                <a:spcPts val="2400"/>
              </a:spcBef>
              <a:spcAft>
                <a:spcPts val="600"/>
              </a:spcAft>
            </a:pPr>
            <a:r>
              <a:rPr lang="en-US" sz="4400" b="1" i="1" dirty="0" smtClean="0">
                <a:solidFill>
                  <a:schemeClr val="tx1"/>
                </a:solidFill>
              </a:rPr>
              <a:t>    </a:t>
            </a:r>
            <a:r>
              <a:rPr lang="en-US" sz="4400" b="1" i="1" dirty="0" smtClean="0">
                <a:solidFill>
                  <a:srgbClr val="FF0000"/>
                </a:solidFill>
              </a:rPr>
              <a:t>For decision at this conference</a:t>
            </a:r>
            <a:r>
              <a:rPr lang="en-US" sz="4400" b="1" dirty="0" smtClean="0">
                <a:solidFill>
                  <a:srgbClr val="FF0000"/>
                </a:solidFill>
              </a:rPr>
              <a:t>:</a:t>
            </a:r>
            <a:endParaRPr lang="en-US" sz="4000" b="1" dirty="0" smtClean="0">
              <a:solidFill>
                <a:srgbClr val="FF0000"/>
              </a:solidFill>
            </a:endParaRPr>
          </a:p>
          <a:p>
            <a:pPr marL="457200" indent="-457200" algn="l">
              <a:spcBef>
                <a:spcPts val="0"/>
              </a:spcBef>
              <a:buClr>
                <a:srgbClr val="EC1D25"/>
              </a:buClr>
              <a:buFont typeface="Arial" pitchFamily="34" charset="0"/>
              <a:buChar char="•"/>
            </a:pPr>
            <a:r>
              <a:rPr lang="en-US" sz="3600" b="1" dirty="0" smtClean="0">
                <a:solidFill>
                  <a:schemeClr val="tx1"/>
                </a:solidFill>
              </a:rPr>
              <a:t>Motions – decisions about actions to be taken now</a:t>
            </a:r>
          </a:p>
          <a:p>
            <a:pPr marL="457200" indent="-457200" algn="l">
              <a:buClr>
                <a:srgbClr val="EC1D25"/>
              </a:buClr>
              <a:buFont typeface="Arial" pitchFamily="34" charset="0"/>
              <a:buChar char="•"/>
            </a:pPr>
            <a:r>
              <a:rPr lang="en-US" sz="3600" b="1" dirty="0" smtClean="0">
                <a:solidFill>
                  <a:schemeClr val="tx1"/>
                </a:solidFill>
              </a:rPr>
              <a:t>Resolutions – decisions about principles that are binding on future work</a:t>
            </a:r>
          </a:p>
        </p:txBody>
      </p:sp>
    </p:spTree>
    <p:extLst>
      <p:ext uri="{BB962C8B-B14F-4D97-AF65-F5344CB8AC3E}">
        <p14:creationId xmlns:p14="http://schemas.microsoft.com/office/powerpoint/2010/main" val="234523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990600" y="152400"/>
            <a:ext cx="6756400" cy="1470025"/>
          </a:xfrm>
        </p:spPr>
        <p:txBody>
          <a:bodyPr/>
          <a:lstStyle/>
          <a:p>
            <a:pPr algn="l"/>
            <a:r>
              <a:rPr lang="en-US" sz="4800" b="1" smtClean="0"/>
              <a:t>2012-2014 Strategic Plan</a:t>
            </a:r>
          </a:p>
        </p:txBody>
      </p:sp>
      <p:pic>
        <p:nvPicPr>
          <p:cNvPr id="5123"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2200" y="76200"/>
            <a:ext cx="16256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296988"/>
            <a:ext cx="4002088"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60947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l"/>
            <a:r>
              <a:rPr lang="en-US" sz="4800" b="1" smtClean="0"/>
              <a:t>2012-2014 Strategic Plan</a:t>
            </a:r>
          </a:p>
        </p:txBody>
      </p:sp>
      <p:sp>
        <p:nvSpPr>
          <p:cNvPr id="3" name="Content Placeholder 2"/>
          <p:cNvSpPr>
            <a:spLocks noGrp="1"/>
          </p:cNvSpPr>
          <p:nvPr>
            <p:ph idx="1"/>
          </p:nvPr>
        </p:nvSpPr>
        <p:spPr>
          <a:xfrm>
            <a:off x="457200" y="1143000"/>
            <a:ext cx="7620000" cy="5486400"/>
          </a:xfrm>
        </p:spPr>
        <p:txBody>
          <a:bodyPr rtlCol="0">
            <a:normAutofit/>
          </a:bodyPr>
          <a:lstStyle/>
          <a:p>
            <a:pPr marL="0" indent="0" fontAlgn="auto">
              <a:spcAft>
                <a:spcPts val="0"/>
              </a:spcAft>
              <a:buFont typeface="Arial" pitchFamily="34" charset="0"/>
              <a:buNone/>
              <a:defRPr/>
            </a:pPr>
            <a:r>
              <a:rPr lang="en-US" sz="4800" b="1" dirty="0" smtClean="0"/>
              <a:t>Key Result Areas:</a:t>
            </a:r>
          </a:p>
          <a:p>
            <a:pPr lvl="1" fontAlgn="auto">
              <a:spcAft>
                <a:spcPts val="0"/>
              </a:spcAft>
              <a:buClr>
                <a:srgbClr val="EC1D25"/>
              </a:buClr>
              <a:buFont typeface="Arial" pitchFamily="34" charset="0"/>
              <a:buChar char="•"/>
              <a:defRPr/>
            </a:pPr>
            <a:r>
              <a:rPr lang="en-US" sz="3600" b="1" dirty="0"/>
              <a:t>Internal Communication</a:t>
            </a:r>
            <a:endParaRPr lang="en-US" sz="3600" dirty="0"/>
          </a:p>
          <a:p>
            <a:pPr lvl="1" fontAlgn="auto">
              <a:spcAft>
                <a:spcPts val="0"/>
              </a:spcAft>
              <a:buClr>
                <a:srgbClr val="EC1D25"/>
              </a:buClr>
              <a:buFont typeface="Arial" pitchFamily="34" charset="0"/>
              <a:buChar char="•"/>
              <a:defRPr/>
            </a:pPr>
            <a:r>
              <a:rPr lang="en-US" sz="3600" b="1" dirty="0"/>
              <a:t>External </a:t>
            </a:r>
            <a:r>
              <a:rPr lang="en-US" sz="3600" b="1" dirty="0" smtClean="0"/>
              <a:t>Communication</a:t>
            </a:r>
          </a:p>
          <a:p>
            <a:pPr lvl="1" fontAlgn="auto">
              <a:spcAft>
                <a:spcPts val="0"/>
              </a:spcAft>
              <a:buClr>
                <a:srgbClr val="EC1D25"/>
              </a:buClr>
              <a:buFont typeface="Arial" pitchFamily="34" charset="0"/>
              <a:buChar char="•"/>
              <a:defRPr/>
            </a:pPr>
            <a:r>
              <a:rPr lang="en-US" sz="3600" b="1" dirty="0"/>
              <a:t>Fellowship Support</a:t>
            </a:r>
            <a:endParaRPr lang="en-US" sz="3600" dirty="0"/>
          </a:p>
          <a:p>
            <a:pPr lvl="1" fontAlgn="auto">
              <a:spcAft>
                <a:spcPts val="0"/>
              </a:spcAft>
              <a:buClr>
                <a:srgbClr val="EC1D25"/>
              </a:buClr>
              <a:buFont typeface="Arial" pitchFamily="34" charset="0"/>
              <a:buChar char="•"/>
              <a:defRPr/>
            </a:pPr>
            <a:r>
              <a:rPr lang="en-US" sz="3600" b="1" dirty="0"/>
              <a:t>Recovery Literature</a:t>
            </a:r>
            <a:endParaRPr lang="en-US" sz="3600" dirty="0"/>
          </a:p>
          <a:p>
            <a:pPr lvl="1" fontAlgn="auto">
              <a:spcAft>
                <a:spcPts val="0"/>
              </a:spcAft>
              <a:buClr>
                <a:srgbClr val="EC1D25"/>
              </a:buClr>
              <a:buFont typeface="Arial" pitchFamily="34" charset="0"/>
              <a:buChar char="•"/>
              <a:defRPr/>
            </a:pPr>
            <a:r>
              <a:rPr lang="en-US" sz="3600" b="1" dirty="0"/>
              <a:t>Trusted Servant Support and Development </a:t>
            </a:r>
            <a:endParaRPr lang="en-US" sz="3600" dirty="0"/>
          </a:p>
          <a:p>
            <a:pPr lvl="1" fontAlgn="auto">
              <a:spcAft>
                <a:spcPts val="0"/>
              </a:spcAft>
              <a:buClr>
                <a:srgbClr val="EC1D25"/>
              </a:buClr>
              <a:buFont typeface="Arial" pitchFamily="34" charset="0"/>
              <a:buChar char="•"/>
              <a:defRPr/>
            </a:pPr>
            <a:r>
              <a:rPr lang="en-US" sz="3600" b="1" dirty="0"/>
              <a:t>Resources</a:t>
            </a:r>
            <a:endParaRPr lang="en-US" sz="3600" dirty="0"/>
          </a:p>
          <a:p>
            <a:pPr fontAlgn="auto">
              <a:spcAft>
                <a:spcPts val="0"/>
              </a:spcAft>
              <a:buClr>
                <a:srgbClr val="EC1D25"/>
              </a:buClr>
              <a:buFont typeface="Arial" pitchFamily="34" charset="0"/>
              <a:buChar char="•"/>
              <a:defRPr/>
            </a:pPr>
            <a:endParaRPr lang="en-US" sz="3600" dirty="0"/>
          </a:p>
          <a:p>
            <a:pPr fontAlgn="auto">
              <a:spcAft>
                <a:spcPts val="0"/>
              </a:spcAft>
              <a:buClr>
                <a:srgbClr val="EC1D25"/>
              </a:buClr>
              <a:buFont typeface="Arial" pitchFamily="34" charset="0"/>
              <a:buChar char="•"/>
              <a:defRPr/>
            </a:pPr>
            <a:endParaRPr lang="en-US" sz="3600" b="1" dirty="0"/>
          </a:p>
        </p:txBody>
      </p:sp>
      <p:pic>
        <p:nvPicPr>
          <p:cNvPr id="6148"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2200" y="76200"/>
            <a:ext cx="16256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115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685800" y="152400"/>
            <a:ext cx="7772400" cy="1470025"/>
          </a:xfrm>
        </p:spPr>
        <p:txBody>
          <a:bodyPr/>
          <a:lstStyle/>
          <a:p>
            <a:pPr algn="l"/>
            <a:r>
              <a:rPr lang="en-US" sz="4800" b="1" smtClean="0"/>
              <a:t>2012-2014 NAWS Budget</a:t>
            </a:r>
          </a:p>
        </p:txBody>
      </p:sp>
      <p:sp>
        <p:nvSpPr>
          <p:cNvPr id="3" name="Subtitle 2"/>
          <p:cNvSpPr>
            <a:spLocks noGrp="1"/>
          </p:cNvSpPr>
          <p:nvPr>
            <p:ph type="subTitle" idx="1"/>
          </p:nvPr>
        </p:nvSpPr>
        <p:spPr>
          <a:xfrm>
            <a:off x="381000" y="1524000"/>
            <a:ext cx="8229600" cy="5257800"/>
          </a:xfrm>
        </p:spPr>
        <p:txBody>
          <a:bodyPr rtlCol="0">
            <a:normAutofit/>
          </a:bodyPr>
          <a:lstStyle/>
          <a:p>
            <a:pPr algn="l" fontAlgn="auto">
              <a:spcAft>
                <a:spcPts val="0"/>
              </a:spcAft>
              <a:buFont typeface="Arial" pitchFamily="34" charset="0"/>
              <a:buNone/>
              <a:defRPr/>
            </a:pPr>
            <a:r>
              <a:rPr lang="en-US" sz="4400" b="1" dirty="0" smtClean="0">
                <a:solidFill>
                  <a:schemeClr val="tx1"/>
                </a:solidFill>
              </a:rPr>
              <a:t>Budget Format:</a:t>
            </a:r>
          </a:p>
          <a:p>
            <a:pPr marL="457200" indent="-457200" algn="l" fontAlgn="auto">
              <a:spcAft>
                <a:spcPts val="0"/>
              </a:spcAft>
              <a:buClr>
                <a:srgbClr val="EC1D25"/>
              </a:buClr>
              <a:buFont typeface="Arial" pitchFamily="34" charset="0"/>
              <a:buChar char="•"/>
              <a:defRPr/>
            </a:pPr>
            <a:r>
              <a:rPr lang="en-US" sz="4000" b="1" dirty="0" smtClean="0">
                <a:solidFill>
                  <a:schemeClr val="tx1"/>
                </a:solidFill>
              </a:rPr>
              <a:t>Operating income:</a:t>
            </a:r>
          </a:p>
          <a:p>
            <a:pPr marL="914400" lvl="1" indent="-457200" algn="l" fontAlgn="auto">
              <a:spcAft>
                <a:spcPts val="0"/>
              </a:spcAft>
              <a:buClr>
                <a:srgbClr val="EC1D25"/>
              </a:buClr>
              <a:buFont typeface="Arial" pitchFamily="34" charset="0"/>
              <a:buChar char="•"/>
              <a:defRPr/>
            </a:pPr>
            <a:r>
              <a:rPr lang="en-US" sz="3200" b="1" dirty="0" smtClean="0">
                <a:solidFill>
                  <a:schemeClr val="tx1"/>
                </a:solidFill>
              </a:rPr>
              <a:t>Gross sales minus cost of goods</a:t>
            </a:r>
          </a:p>
          <a:p>
            <a:pPr marL="457200" indent="-457200" algn="l" fontAlgn="auto">
              <a:spcAft>
                <a:spcPts val="0"/>
              </a:spcAft>
              <a:buClr>
                <a:srgbClr val="EC1D25"/>
              </a:buClr>
              <a:buFont typeface="Arial" pitchFamily="34" charset="0"/>
              <a:buChar char="•"/>
              <a:defRPr/>
            </a:pPr>
            <a:r>
              <a:rPr lang="en-US" sz="4000" b="1" dirty="0" smtClean="0">
                <a:solidFill>
                  <a:schemeClr val="tx1"/>
                </a:solidFill>
              </a:rPr>
              <a:t>Four </a:t>
            </a:r>
            <a:r>
              <a:rPr lang="en-US" sz="4000" b="1" dirty="0">
                <a:solidFill>
                  <a:schemeClr val="tx1"/>
                </a:solidFill>
              </a:rPr>
              <a:t>e</a:t>
            </a:r>
            <a:r>
              <a:rPr lang="en-US" sz="4000" b="1" dirty="0" smtClean="0">
                <a:solidFill>
                  <a:schemeClr val="tx1"/>
                </a:solidFill>
              </a:rPr>
              <a:t>xpense areas:</a:t>
            </a:r>
          </a:p>
          <a:p>
            <a:pPr marL="914400" lvl="1" indent="-457200" algn="l" fontAlgn="auto">
              <a:spcAft>
                <a:spcPts val="0"/>
              </a:spcAft>
              <a:buClr>
                <a:srgbClr val="EC1D25"/>
              </a:buClr>
              <a:buFont typeface="Arial" pitchFamily="34" charset="0"/>
              <a:buChar char="•"/>
              <a:defRPr/>
            </a:pPr>
            <a:r>
              <a:rPr lang="en-US" sz="3200" b="1" dirty="0">
                <a:solidFill>
                  <a:schemeClr val="tx1"/>
                </a:solidFill>
              </a:rPr>
              <a:t>Literature production and </a:t>
            </a:r>
            <a:r>
              <a:rPr lang="en-US" sz="3200" b="1" dirty="0" smtClean="0">
                <a:solidFill>
                  <a:schemeClr val="tx1"/>
                </a:solidFill>
              </a:rPr>
              <a:t>distribution</a:t>
            </a:r>
          </a:p>
          <a:p>
            <a:pPr marL="914400" lvl="1" indent="-457200" algn="l" fontAlgn="auto">
              <a:spcAft>
                <a:spcPts val="0"/>
              </a:spcAft>
              <a:buClr>
                <a:srgbClr val="EC1D25"/>
              </a:buClr>
              <a:buFont typeface="Arial" pitchFamily="34" charset="0"/>
              <a:buChar char="•"/>
              <a:defRPr/>
            </a:pPr>
            <a:r>
              <a:rPr lang="en-US" sz="3200" b="1" dirty="0" smtClean="0">
                <a:solidFill>
                  <a:schemeClr val="tx1"/>
                </a:solidFill>
              </a:rPr>
              <a:t>WSC support</a:t>
            </a:r>
          </a:p>
          <a:p>
            <a:pPr marL="914400" lvl="1" indent="-457200" algn="l" fontAlgn="auto">
              <a:spcAft>
                <a:spcPts val="0"/>
              </a:spcAft>
              <a:buClr>
                <a:srgbClr val="EC1D25"/>
              </a:buClr>
              <a:buFont typeface="Arial" pitchFamily="34" charset="0"/>
              <a:buChar char="•"/>
              <a:defRPr/>
            </a:pPr>
            <a:r>
              <a:rPr lang="en-US" sz="3200" b="1" dirty="0" smtClean="0">
                <a:solidFill>
                  <a:schemeClr val="tx1"/>
                </a:solidFill>
              </a:rPr>
              <a:t>Fellowship development</a:t>
            </a:r>
          </a:p>
          <a:p>
            <a:pPr marL="914400" lvl="1" indent="-457200" algn="l" fontAlgn="auto">
              <a:spcAft>
                <a:spcPts val="0"/>
              </a:spcAft>
              <a:buClr>
                <a:srgbClr val="EC1D25"/>
              </a:buClr>
              <a:buFont typeface="Arial" pitchFamily="34" charset="0"/>
              <a:buChar char="•"/>
              <a:defRPr/>
            </a:pPr>
            <a:r>
              <a:rPr lang="en-US" sz="3200" b="1" dirty="0" smtClean="0">
                <a:solidFill>
                  <a:schemeClr val="tx1"/>
                </a:solidFill>
              </a:rPr>
              <a:t>Events</a:t>
            </a:r>
            <a:endParaRPr lang="en-US" sz="3200" b="1" dirty="0">
              <a:solidFill>
                <a:schemeClr val="tx1"/>
              </a:solidFill>
            </a:endParaRPr>
          </a:p>
        </p:txBody>
      </p:sp>
      <p:pic>
        <p:nvPicPr>
          <p:cNvPr id="819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2200" y="76200"/>
            <a:ext cx="16256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2531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52400"/>
            <a:ext cx="7772400" cy="1470025"/>
          </a:xfrm>
        </p:spPr>
        <p:txBody>
          <a:bodyPr/>
          <a:lstStyle/>
          <a:p>
            <a:pPr algn="l"/>
            <a:r>
              <a:rPr lang="en-US" sz="4800" b="1" smtClean="0"/>
              <a:t>2012-2014 NAWS Budget</a:t>
            </a:r>
          </a:p>
        </p:txBody>
      </p:sp>
      <p:sp>
        <p:nvSpPr>
          <p:cNvPr id="3" name="Subtitle 2"/>
          <p:cNvSpPr>
            <a:spLocks noGrp="1"/>
          </p:cNvSpPr>
          <p:nvPr>
            <p:ph type="subTitle" idx="1"/>
          </p:nvPr>
        </p:nvSpPr>
        <p:spPr>
          <a:xfrm>
            <a:off x="381000" y="1524000"/>
            <a:ext cx="8229600" cy="5257800"/>
          </a:xfrm>
        </p:spPr>
        <p:txBody>
          <a:bodyPr rtlCol="0">
            <a:normAutofit/>
          </a:bodyPr>
          <a:lstStyle/>
          <a:p>
            <a:pPr algn="l" fontAlgn="auto">
              <a:spcAft>
                <a:spcPts val="0"/>
              </a:spcAft>
              <a:buFont typeface="Arial" pitchFamily="34" charset="0"/>
              <a:buNone/>
              <a:defRPr/>
            </a:pPr>
            <a:r>
              <a:rPr lang="en-US" sz="4400" b="1" dirty="0" smtClean="0">
                <a:solidFill>
                  <a:schemeClr val="tx1"/>
                </a:solidFill>
              </a:rPr>
              <a:t>Expense Classifications:</a:t>
            </a:r>
          </a:p>
          <a:p>
            <a:pPr marL="457200" indent="-457200" algn="l" fontAlgn="auto">
              <a:spcAft>
                <a:spcPts val="0"/>
              </a:spcAft>
              <a:buClr>
                <a:srgbClr val="EC1D25"/>
              </a:buClr>
              <a:buFont typeface="Arial" pitchFamily="34" charset="0"/>
              <a:buChar char="•"/>
              <a:defRPr/>
            </a:pPr>
            <a:r>
              <a:rPr lang="en-US" sz="4000" b="1" dirty="0" smtClean="0">
                <a:solidFill>
                  <a:schemeClr val="tx1"/>
                </a:solidFill>
              </a:rPr>
              <a:t>Fixed operational funds:</a:t>
            </a:r>
          </a:p>
          <a:p>
            <a:pPr marL="914400" lvl="1" indent="-457200" algn="l" fontAlgn="auto">
              <a:spcAft>
                <a:spcPts val="0"/>
              </a:spcAft>
              <a:buClr>
                <a:srgbClr val="EC1D25"/>
              </a:buClr>
              <a:buFont typeface="Arial" pitchFamily="34" charset="0"/>
              <a:buChar char="•"/>
              <a:defRPr/>
            </a:pPr>
            <a:r>
              <a:rPr lang="en-US" sz="3200" b="1" dirty="0" smtClean="0">
                <a:solidFill>
                  <a:schemeClr val="tx1"/>
                </a:solidFill>
              </a:rPr>
              <a:t>Recurring “essential services”</a:t>
            </a:r>
          </a:p>
          <a:p>
            <a:pPr marL="457200" indent="-457200" algn="l" fontAlgn="auto">
              <a:spcAft>
                <a:spcPts val="0"/>
              </a:spcAft>
              <a:buClr>
                <a:srgbClr val="EC1D25"/>
              </a:buClr>
              <a:buFont typeface="Arial" pitchFamily="34" charset="0"/>
              <a:buChar char="•"/>
              <a:defRPr/>
            </a:pPr>
            <a:r>
              <a:rPr lang="en-US" sz="4000" b="1" dirty="0" smtClean="0">
                <a:solidFill>
                  <a:schemeClr val="tx1"/>
                </a:solidFill>
              </a:rPr>
              <a:t>Variable operational funds:</a:t>
            </a:r>
          </a:p>
          <a:p>
            <a:pPr marL="914400" lvl="1" indent="-457200" algn="l" fontAlgn="auto">
              <a:spcAft>
                <a:spcPts val="0"/>
              </a:spcAft>
              <a:buClr>
                <a:srgbClr val="EC1D25"/>
              </a:buClr>
              <a:buFont typeface="Arial" pitchFamily="34" charset="0"/>
              <a:buChar char="•"/>
              <a:defRPr/>
            </a:pPr>
            <a:r>
              <a:rPr lang="en-US" sz="3200" b="1" dirty="0" smtClean="0">
                <a:solidFill>
                  <a:schemeClr val="tx1"/>
                </a:solidFill>
              </a:rPr>
              <a:t>Variable expenses – e.g. projects</a:t>
            </a:r>
          </a:p>
          <a:p>
            <a:pPr lvl="1" indent="-457200" algn="l" fontAlgn="auto">
              <a:spcAft>
                <a:spcPts val="0"/>
              </a:spcAft>
              <a:buClr>
                <a:srgbClr val="EC1D25"/>
              </a:buClr>
              <a:buFont typeface="Arial" pitchFamily="34" charset="0"/>
              <a:buChar char="•"/>
              <a:defRPr/>
            </a:pPr>
            <a:r>
              <a:rPr lang="en-US" sz="4000" b="1" dirty="0">
                <a:solidFill>
                  <a:schemeClr val="tx1"/>
                </a:solidFill>
              </a:rPr>
              <a:t>Reserve </a:t>
            </a:r>
            <a:r>
              <a:rPr lang="en-US" sz="4000" b="1" dirty="0" smtClean="0">
                <a:solidFill>
                  <a:schemeClr val="tx1"/>
                </a:solidFill>
              </a:rPr>
              <a:t>funds:</a:t>
            </a:r>
          </a:p>
          <a:p>
            <a:pPr marL="914400" lvl="1" indent="-457200" algn="l" fontAlgn="auto">
              <a:spcAft>
                <a:spcPts val="0"/>
              </a:spcAft>
              <a:buClr>
                <a:srgbClr val="EC1D25"/>
              </a:buClr>
              <a:buFont typeface="Arial" pitchFamily="34" charset="0"/>
              <a:buChar char="•"/>
              <a:defRPr/>
            </a:pPr>
            <a:r>
              <a:rPr lang="en-US" sz="3200" b="1" dirty="0">
                <a:solidFill>
                  <a:schemeClr val="tx1"/>
                </a:solidFill>
              </a:rPr>
              <a:t>Set aside for future and/or current needs</a:t>
            </a:r>
          </a:p>
        </p:txBody>
      </p:sp>
      <p:pic>
        <p:nvPicPr>
          <p:cNvPr id="9220"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2200" y="76200"/>
            <a:ext cx="16256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6613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pPr algn="l"/>
            <a:r>
              <a:rPr lang="en-US" sz="4800" b="1" dirty="0" smtClean="0"/>
              <a:t>2012-2014 Project </a:t>
            </a:r>
            <a:r>
              <a:rPr lang="en-US" sz="4800" b="1" dirty="0" smtClean="0"/>
              <a:t>Plans and Estimated Costs/Priority</a:t>
            </a:r>
            <a:endParaRPr lang="en-US" sz="4800" b="1" dirty="0" smtClean="0"/>
          </a:p>
        </p:txBody>
      </p:sp>
      <p:sp>
        <p:nvSpPr>
          <p:cNvPr id="7171" name="Content Placeholder 2"/>
          <p:cNvSpPr>
            <a:spLocks noGrp="1"/>
          </p:cNvSpPr>
          <p:nvPr>
            <p:ph idx="1"/>
          </p:nvPr>
        </p:nvSpPr>
        <p:spPr>
          <a:xfrm>
            <a:off x="457200" y="1600200"/>
            <a:ext cx="7620000" cy="5486400"/>
          </a:xfrm>
        </p:spPr>
        <p:txBody>
          <a:bodyPr>
            <a:normAutofit fontScale="92500" lnSpcReduction="10000"/>
          </a:bodyPr>
          <a:lstStyle/>
          <a:p>
            <a:pPr marL="1200150" lvl="1" indent="-742950">
              <a:buClr>
                <a:srgbClr val="EC1D25"/>
              </a:buClr>
              <a:buFont typeface="Calibri" pitchFamily="34" charset="0"/>
              <a:buAutoNum type="arabicPeriod"/>
            </a:pPr>
            <a:r>
              <a:rPr lang="en-US" sz="3600" b="1" dirty="0" smtClean="0"/>
              <a:t>Fellowship Issue </a:t>
            </a:r>
            <a:r>
              <a:rPr lang="en-US" sz="3600" b="1" dirty="0" smtClean="0"/>
              <a:t>Discussions - $25,000/Essential or Carryover</a:t>
            </a:r>
            <a:endParaRPr lang="en-US" sz="3600" b="1" dirty="0" smtClean="0"/>
          </a:p>
          <a:p>
            <a:pPr marL="1200150" lvl="1" indent="-742950">
              <a:buClr>
                <a:srgbClr val="EC1D25"/>
              </a:buClr>
              <a:buFont typeface="Calibri" pitchFamily="34" charset="0"/>
              <a:buAutoNum type="arabicPeriod"/>
            </a:pPr>
            <a:r>
              <a:rPr lang="en-US" sz="3600" b="1" dirty="0" smtClean="0"/>
              <a:t>Service System </a:t>
            </a:r>
            <a:r>
              <a:rPr lang="en-US" sz="3600" b="1" dirty="0" smtClean="0"/>
              <a:t>- $100,000/Essential or Carryover </a:t>
            </a:r>
            <a:endParaRPr lang="en-US" sz="3600" b="1" dirty="0" smtClean="0"/>
          </a:p>
          <a:p>
            <a:pPr marL="1200150" lvl="1" indent="-742950">
              <a:buClr>
                <a:srgbClr val="EC1D25"/>
              </a:buClr>
              <a:buFont typeface="Calibri" pitchFamily="34" charset="0"/>
              <a:buAutoNum type="arabicPeriod"/>
            </a:pPr>
            <a:r>
              <a:rPr lang="en-US" sz="3600" b="1" dirty="0" smtClean="0"/>
              <a:t>Traditions Book </a:t>
            </a:r>
            <a:r>
              <a:rPr lang="en-US" sz="3600" b="1" dirty="0" smtClean="0"/>
              <a:t>- $50,000/Priority</a:t>
            </a:r>
            <a:endParaRPr lang="en-US" sz="3600" b="1" dirty="0" smtClean="0"/>
          </a:p>
          <a:p>
            <a:pPr marL="1200150" lvl="1" indent="-742950">
              <a:buClr>
                <a:srgbClr val="EC1D25"/>
              </a:buClr>
              <a:buFont typeface="Calibri" pitchFamily="34" charset="0"/>
              <a:buAutoNum type="arabicPeriod"/>
            </a:pPr>
            <a:r>
              <a:rPr lang="en-US" sz="3600" b="1" dirty="0" smtClean="0"/>
              <a:t>Public </a:t>
            </a:r>
            <a:r>
              <a:rPr lang="en-US" sz="3600" b="1" dirty="0" smtClean="0"/>
              <a:t>Relations - $37,000/Priority</a:t>
            </a:r>
            <a:endParaRPr lang="en-US" sz="3600" b="1" dirty="0" smtClean="0"/>
          </a:p>
          <a:p>
            <a:pPr marL="1200150" lvl="1" indent="-742950">
              <a:buClr>
                <a:srgbClr val="EC1D25"/>
              </a:buClr>
              <a:buFont typeface="Calibri" pitchFamily="34" charset="0"/>
              <a:buAutoNum type="arabicPeriod"/>
            </a:pPr>
            <a:r>
              <a:rPr lang="en-US" sz="3600" b="1" i="1" dirty="0" smtClean="0"/>
              <a:t>An Introduction to NA </a:t>
            </a:r>
            <a:r>
              <a:rPr lang="en-US" sz="3600" b="1" i="1" dirty="0" smtClean="0"/>
              <a:t>Meetings - $0/Priority</a:t>
            </a:r>
            <a:r>
              <a:rPr lang="en-US" sz="3600" b="1" dirty="0" smtClean="0"/>
              <a:t> </a:t>
            </a:r>
            <a:endParaRPr lang="en-US" sz="3600" b="1" dirty="0" smtClean="0"/>
          </a:p>
          <a:p>
            <a:pPr marL="1200150" lvl="1" indent="-742950">
              <a:buClr>
                <a:srgbClr val="EC1D25"/>
              </a:buClr>
              <a:buFont typeface="Calibri" pitchFamily="34" charset="0"/>
              <a:buAutoNum type="arabicPeriod"/>
            </a:pPr>
            <a:r>
              <a:rPr lang="en-US" sz="3600" b="1" dirty="0" smtClean="0"/>
              <a:t>Trusted Servant Support and Development </a:t>
            </a:r>
            <a:r>
              <a:rPr lang="en-US" sz="3600" b="1" dirty="0" smtClean="0"/>
              <a:t>- $20,000/Secondary </a:t>
            </a:r>
            <a:endParaRPr lang="en-US" sz="3600" b="1" dirty="0" smtClean="0"/>
          </a:p>
          <a:p>
            <a:pPr>
              <a:buClr>
                <a:srgbClr val="EC1D25"/>
              </a:buClr>
            </a:pPr>
            <a:endParaRPr lang="en-US" sz="3600" b="1" dirty="0" smtClean="0"/>
          </a:p>
        </p:txBody>
      </p:sp>
      <p:pic>
        <p:nvPicPr>
          <p:cNvPr id="7172"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2200" y="76200"/>
            <a:ext cx="16256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3307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685800" y="152400"/>
            <a:ext cx="7772400" cy="1470025"/>
          </a:xfrm>
        </p:spPr>
        <p:txBody>
          <a:bodyPr/>
          <a:lstStyle/>
          <a:p>
            <a:pPr algn="l"/>
            <a:r>
              <a:rPr lang="en-US" sz="6000" b="1" smtClean="0"/>
              <a:t>WSC Seating</a:t>
            </a:r>
          </a:p>
        </p:txBody>
      </p:sp>
      <p:sp>
        <p:nvSpPr>
          <p:cNvPr id="10243" name="Subtitle 2"/>
          <p:cNvSpPr>
            <a:spLocks noGrp="1"/>
          </p:cNvSpPr>
          <p:nvPr>
            <p:ph type="subTitle" idx="1"/>
          </p:nvPr>
        </p:nvSpPr>
        <p:spPr>
          <a:xfrm>
            <a:off x="381000" y="1295400"/>
            <a:ext cx="7162800" cy="5257800"/>
          </a:xfrm>
        </p:spPr>
        <p:txBody>
          <a:bodyPr>
            <a:normAutofit lnSpcReduction="10000"/>
          </a:bodyPr>
          <a:lstStyle/>
          <a:p>
            <a:pPr marL="571500" indent="-571500" algn="l">
              <a:spcAft>
                <a:spcPts val="1200"/>
              </a:spcAft>
              <a:buClr>
                <a:srgbClr val="EC1D25"/>
              </a:buClr>
              <a:buFont typeface="Arial" charset="0"/>
              <a:buChar char="•"/>
            </a:pPr>
            <a:r>
              <a:rPr lang="en-US" sz="3600" b="1" smtClean="0">
                <a:solidFill>
                  <a:schemeClr val="tx1"/>
                </a:solidFill>
              </a:rPr>
              <a:t>WSC 2008 – moratorium passed on seating regions resulting from regional splits</a:t>
            </a:r>
          </a:p>
          <a:p>
            <a:pPr marL="571500" indent="-571500" algn="l">
              <a:buClr>
                <a:srgbClr val="EC1D25"/>
              </a:buClr>
              <a:buFont typeface="Arial" charset="0"/>
              <a:buChar char="•"/>
            </a:pPr>
            <a:r>
              <a:rPr lang="en-US" sz="3600" b="1" smtClean="0">
                <a:solidFill>
                  <a:schemeClr val="tx1"/>
                </a:solidFill>
              </a:rPr>
              <a:t>WSC 2010 – motion to amend moratorium suspending all seating at WSC 2012 narrowly fails</a:t>
            </a:r>
          </a:p>
          <a:p>
            <a:pPr marL="571500" indent="-571500" algn="l">
              <a:buClr>
                <a:srgbClr val="EC1D25"/>
              </a:buClr>
              <a:buFont typeface="Arial" charset="0"/>
              <a:buChar char="•"/>
            </a:pPr>
            <a:r>
              <a:rPr lang="en-US" sz="3600" b="1" smtClean="0">
                <a:solidFill>
                  <a:schemeClr val="tx1"/>
                </a:solidFill>
              </a:rPr>
              <a:t>Moratorium remains in place for WSC 2012</a:t>
            </a:r>
          </a:p>
        </p:txBody>
      </p:sp>
      <p:pic>
        <p:nvPicPr>
          <p:cNvPr id="1024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2200" y="76200"/>
            <a:ext cx="16256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1508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85800" y="152400"/>
            <a:ext cx="7772400" cy="1470025"/>
          </a:xfrm>
        </p:spPr>
        <p:txBody>
          <a:bodyPr/>
          <a:lstStyle/>
          <a:p>
            <a:pPr algn="l"/>
            <a:r>
              <a:rPr lang="en-US" sz="6000" b="1" smtClean="0"/>
              <a:t>WSC Seating</a:t>
            </a:r>
          </a:p>
        </p:txBody>
      </p:sp>
      <p:sp>
        <p:nvSpPr>
          <p:cNvPr id="11267" name="Subtitle 2"/>
          <p:cNvSpPr>
            <a:spLocks noGrp="1"/>
          </p:cNvSpPr>
          <p:nvPr>
            <p:ph type="subTitle" idx="1"/>
          </p:nvPr>
        </p:nvSpPr>
        <p:spPr>
          <a:xfrm>
            <a:off x="304800" y="1447800"/>
            <a:ext cx="7696200" cy="5029200"/>
          </a:xfrm>
        </p:spPr>
        <p:txBody>
          <a:bodyPr>
            <a:normAutofit lnSpcReduction="10000"/>
          </a:bodyPr>
          <a:lstStyle/>
          <a:p>
            <a:pPr marL="571500" indent="-571500" algn="l">
              <a:spcBef>
                <a:spcPts val="900"/>
              </a:spcBef>
              <a:spcAft>
                <a:spcPts val="600"/>
              </a:spcAft>
              <a:buClr>
                <a:srgbClr val="EC1D25"/>
              </a:buClr>
              <a:buFont typeface="Arial" charset="0"/>
              <a:buChar char="•"/>
            </a:pPr>
            <a:r>
              <a:rPr lang="en-US" b="1" smtClean="0">
                <a:solidFill>
                  <a:schemeClr val="tx1"/>
                </a:solidFill>
              </a:rPr>
              <a:t>Seating discussions are in transitional phase</a:t>
            </a:r>
          </a:p>
          <a:p>
            <a:pPr marL="571500" indent="-571500" algn="l">
              <a:spcBef>
                <a:spcPts val="900"/>
              </a:spcBef>
              <a:spcAft>
                <a:spcPts val="600"/>
              </a:spcAft>
              <a:buClr>
                <a:srgbClr val="EC1D25"/>
              </a:buClr>
              <a:buFont typeface="Arial" charset="0"/>
              <a:buChar char="•"/>
            </a:pPr>
            <a:r>
              <a:rPr lang="en-US" b="1" smtClean="0">
                <a:solidFill>
                  <a:schemeClr val="tx1"/>
                </a:solidFill>
              </a:rPr>
              <a:t>WSC is divided on seating issue</a:t>
            </a:r>
          </a:p>
          <a:p>
            <a:pPr marL="571500" indent="-571500" algn="l">
              <a:spcBef>
                <a:spcPts val="900"/>
              </a:spcBef>
              <a:spcAft>
                <a:spcPts val="600"/>
              </a:spcAft>
              <a:buClr>
                <a:srgbClr val="EC1D25"/>
              </a:buClr>
              <a:buFont typeface="Arial" charset="0"/>
              <a:buChar char="•"/>
            </a:pPr>
            <a:r>
              <a:rPr lang="en-US" b="1" smtClean="0">
                <a:solidFill>
                  <a:schemeClr val="tx1"/>
                </a:solidFill>
              </a:rPr>
              <a:t>Board believes we should finish discussions about moratorium and future of seating before bringing any new regions to WSC</a:t>
            </a:r>
          </a:p>
          <a:p>
            <a:pPr marL="571500" indent="-571500" algn="l">
              <a:spcBef>
                <a:spcPts val="900"/>
              </a:spcBef>
              <a:spcAft>
                <a:spcPts val="600"/>
              </a:spcAft>
              <a:buClr>
                <a:srgbClr val="EC1D25"/>
              </a:buClr>
              <a:buFont typeface="Arial" charset="0"/>
              <a:buChar char="•"/>
            </a:pPr>
            <a:r>
              <a:rPr lang="en-US" b="1" smtClean="0">
                <a:solidFill>
                  <a:schemeClr val="tx1"/>
                </a:solidFill>
              </a:rPr>
              <a:t>Siberia/Far East Region may benefit future conferences</a:t>
            </a:r>
          </a:p>
        </p:txBody>
      </p:sp>
      <p:pic>
        <p:nvPicPr>
          <p:cNvPr id="11268"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2200" y="76200"/>
            <a:ext cx="16256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6460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309808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848600" cy="1219199"/>
          </a:xfrm>
        </p:spPr>
        <p:txBody>
          <a:bodyPr>
            <a:normAutofit/>
          </a:bodyPr>
          <a:lstStyle/>
          <a:p>
            <a:pPr algn="l"/>
            <a:r>
              <a:rPr lang="en-US" sz="7200" b="1" dirty="0" smtClean="0"/>
              <a:t>Introduction</a:t>
            </a:r>
            <a:endParaRPr lang="en-US" sz="7200" b="1" dirty="0"/>
          </a:p>
        </p:txBody>
      </p:sp>
      <p:sp>
        <p:nvSpPr>
          <p:cNvPr id="3" name="Subtitle 2"/>
          <p:cNvSpPr>
            <a:spLocks noGrp="1"/>
          </p:cNvSpPr>
          <p:nvPr>
            <p:ph type="subTitle" idx="1"/>
          </p:nvPr>
        </p:nvSpPr>
        <p:spPr>
          <a:xfrm>
            <a:off x="533400" y="1295400"/>
            <a:ext cx="8077200" cy="5257800"/>
          </a:xfrm>
        </p:spPr>
        <p:txBody>
          <a:bodyPr>
            <a:normAutofit/>
          </a:bodyPr>
          <a:lstStyle/>
          <a:p>
            <a:pPr algn="l">
              <a:spcBef>
                <a:spcPts val="2400"/>
              </a:spcBef>
              <a:spcAft>
                <a:spcPts val="600"/>
              </a:spcAft>
            </a:pPr>
            <a:r>
              <a:rPr lang="en-US" sz="4000" b="1" dirty="0" smtClean="0">
                <a:solidFill>
                  <a:schemeClr val="tx1"/>
                </a:solidFill>
              </a:rPr>
              <a:t>Four types of </a:t>
            </a:r>
            <a:r>
              <a:rPr lang="en-US" sz="4400" b="1" i="1" dirty="0">
                <a:solidFill>
                  <a:schemeClr val="tx1"/>
                </a:solidFill>
              </a:rPr>
              <a:t>items</a:t>
            </a:r>
            <a:r>
              <a:rPr lang="en-US" sz="4000" b="1" dirty="0" smtClean="0">
                <a:solidFill>
                  <a:schemeClr val="tx1"/>
                </a:solidFill>
              </a:rPr>
              <a:t> in this </a:t>
            </a:r>
            <a:r>
              <a:rPr lang="en-US" sz="4000" b="1" i="1" dirty="0" smtClean="0">
                <a:solidFill>
                  <a:schemeClr val="tx1"/>
                </a:solidFill>
              </a:rPr>
              <a:t>CAR</a:t>
            </a:r>
            <a:r>
              <a:rPr lang="en-US" sz="4400" b="1" i="1" dirty="0" smtClean="0">
                <a:solidFill>
                  <a:schemeClr val="tx1"/>
                </a:solidFill>
              </a:rPr>
              <a:t>.</a:t>
            </a:r>
          </a:p>
          <a:p>
            <a:pPr algn="l">
              <a:spcBef>
                <a:spcPts val="2400"/>
              </a:spcBef>
              <a:spcAft>
                <a:spcPts val="600"/>
              </a:spcAft>
            </a:pPr>
            <a:r>
              <a:rPr lang="en-US" sz="4400" b="1" i="1" dirty="0" smtClean="0">
                <a:solidFill>
                  <a:schemeClr val="tx1"/>
                </a:solidFill>
              </a:rPr>
              <a:t>    </a:t>
            </a:r>
            <a:r>
              <a:rPr lang="en-US" sz="4400" b="1" i="1" dirty="0" smtClean="0">
                <a:solidFill>
                  <a:srgbClr val="FF0000"/>
                </a:solidFill>
              </a:rPr>
              <a:t>To gauge support for ideas</a:t>
            </a:r>
            <a:r>
              <a:rPr lang="en-US" sz="4400" b="1" dirty="0" smtClean="0">
                <a:solidFill>
                  <a:srgbClr val="FF0000"/>
                </a:solidFill>
              </a:rPr>
              <a:t>:</a:t>
            </a:r>
            <a:endParaRPr lang="en-US" sz="4000" b="1" dirty="0" smtClean="0">
              <a:solidFill>
                <a:srgbClr val="FF0000"/>
              </a:solidFill>
            </a:endParaRPr>
          </a:p>
          <a:p>
            <a:pPr marL="457200" indent="-457200" algn="l">
              <a:spcBef>
                <a:spcPts val="0"/>
              </a:spcBef>
              <a:buClr>
                <a:srgbClr val="EC1D25"/>
              </a:buClr>
              <a:buFont typeface="Arial" pitchFamily="34" charset="0"/>
              <a:buChar char="•"/>
            </a:pPr>
            <a:r>
              <a:rPr lang="en-US" sz="3700" b="1" dirty="0">
                <a:solidFill>
                  <a:schemeClr val="tx1"/>
                </a:solidFill>
              </a:rPr>
              <a:t>Straw Polls – guide future </a:t>
            </a:r>
            <a:r>
              <a:rPr lang="en-US" sz="3700" b="1" dirty="0" smtClean="0">
                <a:solidFill>
                  <a:schemeClr val="tx1"/>
                </a:solidFill>
              </a:rPr>
              <a:t>work; gauge </a:t>
            </a:r>
            <a:r>
              <a:rPr lang="en-US" sz="3700" b="1" dirty="0">
                <a:solidFill>
                  <a:schemeClr val="tx1"/>
                </a:solidFill>
              </a:rPr>
              <a:t>support for specific aspects of the </a:t>
            </a:r>
            <a:r>
              <a:rPr lang="en-US" sz="3700" b="1" dirty="0" smtClean="0">
                <a:solidFill>
                  <a:schemeClr val="tx1"/>
                </a:solidFill>
              </a:rPr>
              <a:t>service system proposals</a:t>
            </a:r>
          </a:p>
          <a:p>
            <a:pPr marL="457200" indent="-457200" algn="l">
              <a:spcBef>
                <a:spcPts val="0"/>
              </a:spcBef>
              <a:buClr>
                <a:srgbClr val="EC1D25"/>
              </a:buClr>
              <a:buFont typeface="Arial" pitchFamily="34" charset="0"/>
              <a:buChar char="•"/>
            </a:pPr>
            <a:r>
              <a:rPr lang="en-US" sz="3700" b="1" dirty="0" smtClean="0">
                <a:solidFill>
                  <a:schemeClr val="tx1"/>
                </a:solidFill>
              </a:rPr>
              <a:t>Regional Proposals </a:t>
            </a:r>
            <a:r>
              <a:rPr lang="en-US" sz="3700" b="1" dirty="0">
                <a:solidFill>
                  <a:schemeClr val="tx1"/>
                </a:solidFill>
              </a:rPr>
              <a:t>– ideas from regions for study and </a:t>
            </a:r>
            <a:r>
              <a:rPr lang="en-US" sz="3700" b="1" dirty="0" smtClean="0">
                <a:solidFill>
                  <a:schemeClr val="tx1"/>
                </a:solidFill>
              </a:rPr>
              <a:t>consideration </a:t>
            </a:r>
            <a:endParaRPr lang="en-US" sz="3700" b="1" dirty="0">
              <a:solidFill>
                <a:schemeClr val="tx1"/>
              </a:solidFill>
            </a:endParaRPr>
          </a:p>
        </p:txBody>
      </p:sp>
    </p:spTree>
    <p:extLst>
      <p:ext uri="{BB962C8B-B14F-4D97-AF65-F5344CB8AC3E}">
        <p14:creationId xmlns:p14="http://schemas.microsoft.com/office/powerpoint/2010/main" val="446145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848600" cy="1219199"/>
          </a:xfrm>
        </p:spPr>
        <p:txBody>
          <a:bodyPr>
            <a:normAutofit/>
          </a:bodyPr>
          <a:lstStyle/>
          <a:p>
            <a:pPr algn="l"/>
            <a:r>
              <a:rPr lang="en-US" sz="7200" b="1" dirty="0" smtClean="0"/>
              <a:t>Introduction</a:t>
            </a:r>
            <a:endParaRPr lang="en-US" sz="7200" b="1" dirty="0"/>
          </a:p>
        </p:txBody>
      </p:sp>
      <p:sp>
        <p:nvSpPr>
          <p:cNvPr id="3" name="Subtitle 2"/>
          <p:cNvSpPr>
            <a:spLocks noGrp="1"/>
          </p:cNvSpPr>
          <p:nvPr>
            <p:ph type="subTitle" idx="1"/>
          </p:nvPr>
        </p:nvSpPr>
        <p:spPr>
          <a:xfrm>
            <a:off x="533400" y="1295400"/>
            <a:ext cx="8077200" cy="5257800"/>
          </a:xfrm>
        </p:spPr>
        <p:txBody>
          <a:bodyPr>
            <a:normAutofit/>
          </a:bodyPr>
          <a:lstStyle/>
          <a:p>
            <a:pPr algn="l">
              <a:spcBef>
                <a:spcPts val="2400"/>
              </a:spcBef>
              <a:spcAft>
                <a:spcPts val="600"/>
              </a:spcAft>
            </a:pPr>
            <a:r>
              <a:rPr lang="en-US" sz="4000" b="1" dirty="0" smtClean="0">
                <a:solidFill>
                  <a:schemeClr val="tx1"/>
                </a:solidFill>
              </a:rPr>
              <a:t>Two types of </a:t>
            </a:r>
            <a:r>
              <a:rPr lang="en-US" sz="4000" b="1" i="1" dirty="0" smtClean="0">
                <a:solidFill>
                  <a:schemeClr val="tx1"/>
                </a:solidFill>
              </a:rPr>
              <a:t>proposals</a:t>
            </a:r>
            <a:r>
              <a:rPr lang="en-US" sz="4000" b="1" dirty="0" smtClean="0">
                <a:solidFill>
                  <a:schemeClr val="tx1"/>
                </a:solidFill>
              </a:rPr>
              <a:t>:</a:t>
            </a:r>
            <a:endParaRPr lang="en-US" sz="4400" b="1" i="1" dirty="0" smtClean="0">
              <a:solidFill>
                <a:schemeClr val="tx1"/>
              </a:solidFill>
            </a:endParaRPr>
          </a:p>
          <a:p>
            <a:pPr marL="457200" indent="-457200" algn="l">
              <a:spcBef>
                <a:spcPts val="0"/>
              </a:spcBef>
              <a:buClr>
                <a:srgbClr val="EC1D25"/>
              </a:buClr>
              <a:buFont typeface="Arial" pitchFamily="34" charset="0"/>
              <a:buChar char="•"/>
            </a:pPr>
            <a:endParaRPr lang="en-US" sz="3700" b="1" dirty="0" smtClean="0">
              <a:solidFill>
                <a:schemeClr val="tx1"/>
              </a:solidFill>
            </a:endParaRPr>
          </a:p>
          <a:p>
            <a:pPr marL="457200" indent="-457200" algn="l">
              <a:spcBef>
                <a:spcPts val="0"/>
              </a:spcBef>
              <a:buClr>
                <a:srgbClr val="EC1D25"/>
              </a:buClr>
              <a:buFont typeface="Arial" pitchFamily="34" charset="0"/>
              <a:buChar char="•"/>
            </a:pPr>
            <a:r>
              <a:rPr lang="en-US" sz="3700" b="1" dirty="0" smtClean="0">
                <a:solidFill>
                  <a:schemeClr val="tx1"/>
                </a:solidFill>
              </a:rPr>
              <a:t>Service System Proposal Report (</a:t>
            </a:r>
            <a:r>
              <a:rPr lang="en-US" sz="3700" b="1" i="1" dirty="0" smtClean="0">
                <a:solidFill>
                  <a:schemeClr val="tx1"/>
                </a:solidFill>
              </a:rPr>
              <a:t>CAR </a:t>
            </a:r>
            <a:r>
              <a:rPr lang="en-US" sz="3700" b="1" dirty="0" smtClean="0">
                <a:solidFill>
                  <a:schemeClr val="tx1"/>
                </a:solidFill>
              </a:rPr>
              <a:t>Addendum A) – a </a:t>
            </a:r>
            <a:r>
              <a:rPr lang="en-US" sz="3700" b="1" dirty="0">
                <a:solidFill>
                  <a:schemeClr val="tx1"/>
                </a:solidFill>
              </a:rPr>
              <a:t>background resource to understand the resolutions and the straw </a:t>
            </a:r>
            <a:r>
              <a:rPr lang="en-US" sz="3700" b="1" dirty="0" smtClean="0">
                <a:solidFill>
                  <a:schemeClr val="tx1"/>
                </a:solidFill>
              </a:rPr>
              <a:t>polls</a:t>
            </a:r>
          </a:p>
          <a:p>
            <a:pPr marL="457200" indent="-457200" algn="l">
              <a:spcBef>
                <a:spcPts val="0"/>
              </a:spcBef>
              <a:buClr>
                <a:srgbClr val="EC1D25"/>
              </a:buClr>
              <a:buFont typeface="Arial" pitchFamily="34" charset="0"/>
              <a:buChar char="•"/>
            </a:pPr>
            <a:r>
              <a:rPr lang="en-US" sz="3700" b="1" dirty="0" smtClean="0">
                <a:solidFill>
                  <a:schemeClr val="tx1"/>
                </a:solidFill>
              </a:rPr>
              <a:t>Regional Proposals </a:t>
            </a:r>
            <a:r>
              <a:rPr lang="en-US" sz="3700" b="1" dirty="0">
                <a:solidFill>
                  <a:schemeClr val="tx1"/>
                </a:solidFill>
              </a:rPr>
              <a:t>– ideas from regions for study and </a:t>
            </a:r>
            <a:r>
              <a:rPr lang="en-US" sz="3700" b="1" dirty="0" smtClean="0">
                <a:solidFill>
                  <a:schemeClr val="tx1"/>
                </a:solidFill>
              </a:rPr>
              <a:t>consideration </a:t>
            </a:r>
            <a:endParaRPr lang="en-US" sz="3700" b="1" dirty="0">
              <a:solidFill>
                <a:schemeClr val="tx1"/>
              </a:solidFill>
            </a:endParaRPr>
          </a:p>
        </p:txBody>
      </p:sp>
    </p:spTree>
    <p:extLst>
      <p:ext uri="{BB962C8B-B14F-4D97-AF65-F5344CB8AC3E}">
        <p14:creationId xmlns:p14="http://schemas.microsoft.com/office/powerpoint/2010/main" val="3346042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848600" cy="1219199"/>
          </a:xfrm>
        </p:spPr>
        <p:txBody>
          <a:bodyPr>
            <a:normAutofit/>
          </a:bodyPr>
          <a:lstStyle/>
          <a:p>
            <a:pPr algn="l"/>
            <a:r>
              <a:rPr lang="en-US" sz="7200" b="1" dirty="0" smtClean="0"/>
              <a:t>Introduction</a:t>
            </a:r>
            <a:endParaRPr lang="en-US" sz="7200" b="1" dirty="0"/>
          </a:p>
        </p:txBody>
      </p:sp>
      <p:sp>
        <p:nvSpPr>
          <p:cNvPr id="3" name="Subtitle 2"/>
          <p:cNvSpPr>
            <a:spLocks noGrp="1"/>
          </p:cNvSpPr>
          <p:nvPr>
            <p:ph type="subTitle" idx="1"/>
          </p:nvPr>
        </p:nvSpPr>
        <p:spPr>
          <a:xfrm>
            <a:off x="533400" y="1219200"/>
            <a:ext cx="8077200" cy="5257800"/>
          </a:xfrm>
        </p:spPr>
        <p:txBody>
          <a:bodyPr>
            <a:normAutofit/>
          </a:bodyPr>
          <a:lstStyle/>
          <a:p>
            <a:pPr algn="l">
              <a:spcBef>
                <a:spcPts val="2400"/>
              </a:spcBef>
              <a:spcAft>
                <a:spcPts val="600"/>
              </a:spcAft>
            </a:pPr>
            <a:r>
              <a:rPr lang="en-US" sz="4000" b="1" dirty="0" smtClean="0">
                <a:solidFill>
                  <a:schemeClr val="tx1"/>
                </a:solidFill>
              </a:rPr>
              <a:t>Why Regional Proposals not Motions:</a:t>
            </a:r>
            <a:endParaRPr lang="en-US" sz="4400" b="1" i="1" dirty="0" smtClean="0">
              <a:solidFill>
                <a:schemeClr val="tx1"/>
              </a:solidFill>
            </a:endParaRPr>
          </a:p>
          <a:p>
            <a:pPr marL="457200" indent="-457200" algn="l">
              <a:spcBef>
                <a:spcPts val="0"/>
              </a:spcBef>
              <a:buClr>
                <a:srgbClr val="EC1D25"/>
              </a:buClr>
              <a:buFont typeface="Arial" pitchFamily="34" charset="0"/>
              <a:buChar char="•"/>
            </a:pPr>
            <a:r>
              <a:rPr lang="en-US" sz="3700" b="1" dirty="0" smtClean="0">
                <a:solidFill>
                  <a:schemeClr val="tx1"/>
                </a:solidFill>
              </a:rPr>
              <a:t>More flexible than motions</a:t>
            </a:r>
          </a:p>
          <a:p>
            <a:pPr marL="457200" indent="-457200" algn="l">
              <a:spcBef>
                <a:spcPts val="0"/>
              </a:spcBef>
              <a:buClr>
                <a:srgbClr val="EC1D25"/>
              </a:buClr>
              <a:buFont typeface="Arial" pitchFamily="34" charset="0"/>
              <a:buChar char="•"/>
            </a:pPr>
            <a:r>
              <a:rPr lang="en-US" sz="3700" b="1" dirty="0" smtClean="0">
                <a:solidFill>
                  <a:schemeClr val="tx1"/>
                </a:solidFill>
              </a:rPr>
              <a:t>Process of changing motions is complex and intimidating to many</a:t>
            </a:r>
          </a:p>
          <a:p>
            <a:pPr marL="457200" indent="-457200" algn="l">
              <a:spcBef>
                <a:spcPts val="0"/>
              </a:spcBef>
              <a:buClr>
                <a:srgbClr val="EC1D25"/>
              </a:buClr>
              <a:buFont typeface="Arial" pitchFamily="34" charset="0"/>
              <a:buChar char="•"/>
            </a:pPr>
            <a:r>
              <a:rPr lang="en-US" sz="3700" b="1" dirty="0" smtClean="0">
                <a:solidFill>
                  <a:schemeClr val="tx1"/>
                </a:solidFill>
              </a:rPr>
              <a:t>Should allow delegates to bring ideas that can more easily be discussed</a:t>
            </a:r>
          </a:p>
          <a:p>
            <a:pPr marL="457200" indent="-457200" algn="l">
              <a:spcBef>
                <a:spcPts val="0"/>
              </a:spcBef>
              <a:buClr>
                <a:srgbClr val="EC1D25"/>
              </a:buClr>
              <a:buFont typeface="Arial" pitchFamily="34" charset="0"/>
              <a:buChar char="•"/>
            </a:pPr>
            <a:r>
              <a:rPr lang="en-US" sz="3700" b="1" dirty="0" smtClean="0">
                <a:solidFill>
                  <a:schemeClr val="tx1"/>
                </a:solidFill>
              </a:rPr>
              <a:t>This is an experiment. </a:t>
            </a:r>
          </a:p>
          <a:p>
            <a:pPr marL="457200" indent="-457200" algn="l">
              <a:spcBef>
                <a:spcPts val="0"/>
              </a:spcBef>
              <a:buClr>
                <a:srgbClr val="EC1D25"/>
              </a:buClr>
              <a:buFont typeface="Arial" pitchFamily="34" charset="0"/>
              <a:buChar char="•"/>
            </a:pPr>
            <a:endParaRPr lang="en-US" sz="3700" b="1" dirty="0">
              <a:solidFill>
                <a:schemeClr val="tx1"/>
              </a:solidFill>
            </a:endParaRPr>
          </a:p>
          <a:p>
            <a:pPr marL="457200" indent="-457200" algn="l">
              <a:spcBef>
                <a:spcPts val="0"/>
              </a:spcBef>
              <a:buClr>
                <a:srgbClr val="EC1D25"/>
              </a:buClr>
              <a:buFont typeface="Arial" pitchFamily="34" charset="0"/>
              <a:buChar char="•"/>
            </a:pPr>
            <a:endParaRPr lang="en-US" sz="3700" b="1" dirty="0" smtClean="0">
              <a:solidFill>
                <a:schemeClr val="tx1"/>
              </a:solidFill>
            </a:endParaRPr>
          </a:p>
        </p:txBody>
      </p:sp>
    </p:spTree>
    <p:extLst>
      <p:ext uri="{BB962C8B-B14F-4D97-AF65-F5344CB8AC3E}">
        <p14:creationId xmlns:p14="http://schemas.microsoft.com/office/powerpoint/2010/main" val="1915642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1E1E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20975"/>
            <a:ext cx="7772400" cy="1470025"/>
          </a:xfrm>
        </p:spPr>
        <p:txBody>
          <a:bodyPr>
            <a:noAutofit/>
          </a:bodyPr>
          <a:lstStyle/>
          <a:p>
            <a:r>
              <a:rPr lang="en-US" sz="8000" b="1" dirty="0" smtClean="0"/>
              <a:t>Service </a:t>
            </a:r>
            <a:br>
              <a:rPr lang="en-US" sz="8000" b="1" dirty="0" smtClean="0"/>
            </a:br>
            <a:r>
              <a:rPr lang="en-US" sz="8000" b="1" dirty="0" smtClean="0"/>
              <a:t>System</a:t>
            </a:r>
            <a:endParaRPr lang="en-US" sz="80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Tree>
    <p:extLst>
      <p:ext uri="{BB962C8B-B14F-4D97-AF65-F5344CB8AC3E}">
        <p14:creationId xmlns:p14="http://schemas.microsoft.com/office/powerpoint/2010/main" val="2870556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1470025"/>
          </a:xfrm>
        </p:spPr>
        <p:txBody>
          <a:bodyPr>
            <a:normAutofit/>
          </a:bodyPr>
          <a:lstStyle/>
          <a:p>
            <a:pPr algn="l"/>
            <a:r>
              <a:rPr lang="en-US" sz="7200" b="1" dirty="0" smtClean="0"/>
              <a:t>Service System</a:t>
            </a:r>
            <a:endParaRPr lang="en-US" sz="7200" b="1" dirty="0"/>
          </a:p>
        </p:txBody>
      </p:sp>
      <p:sp>
        <p:nvSpPr>
          <p:cNvPr id="3" name="Subtitle 2"/>
          <p:cNvSpPr>
            <a:spLocks noGrp="1"/>
          </p:cNvSpPr>
          <p:nvPr>
            <p:ph type="subTitle" idx="1"/>
          </p:nvPr>
        </p:nvSpPr>
        <p:spPr>
          <a:xfrm>
            <a:off x="381000" y="1524000"/>
            <a:ext cx="8229600" cy="5257800"/>
          </a:xfrm>
        </p:spPr>
        <p:txBody>
          <a:bodyPr>
            <a:normAutofit/>
          </a:bodyPr>
          <a:lstStyle/>
          <a:p>
            <a:pPr algn="l"/>
            <a:r>
              <a:rPr lang="en-US" sz="4400" b="1" dirty="0" smtClean="0">
                <a:solidFill>
                  <a:schemeClr val="tx1"/>
                </a:solidFill>
              </a:rPr>
              <a:t>Project Background</a:t>
            </a:r>
          </a:p>
          <a:p>
            <a:pPr marL="457200" indent="-457200" algn="l">
              <a:buClr>
                <a:srgbClr val="EC1D25"/>
              </a:buClr>
              <a:buFont typeface="Arial" pitchFamily="34" charset="0"/>
              <a:buChar char="•"/>
            </a:pPr>
            <a:r>
              <a:rPr lang="en-US" b="1" dirty="0" smtClean="0">
                <a:solidFill>
                  <a:schemeClr val="tx1"/>
                </a:solidFill>
              </a:rPr>
              <a:t>Have heard about the same challenges from</a:t>
            </a:r>
          </a:p>
          <a:p>
            <a:pPr marL="914400" lvl="1" indent="-457200" algn="l">
              <a:buClr>
                <a:srgbClr val="EC1D25"/>
              </a:buClr>
              <a:buFont typeface="Arial" pitchFamily="34" charset="0"/>
              <a:buChar char="•"/>
            </a:pPr>
            <a:r>
              <a:rPr lang="en-US" b="1" dirty="0" smtClean="0">
                <a:solidFill>
                  <a:schemeClr val="tx1"/>
                </a:solidFill>
              </a:rPr>
              <a:t>Worldwide Workshops</a:t>
            </a:r>
          </a:p>
          <a:p>
            <a:pPr marL="914400" lvl="1" indent="-457200" algn="l">
              <a:buClr>
                <a:srgbClr val="EC1D25"/>
              </a:buClr>
              <a:buFont typeface="Arial" pitchFamily="34" charset="0"/>
              <a:buChar char="•"/>
            </a:pPr>
            <a:r>
              <a:rPr lang="en-US" b="1" dirty="0" smtClean="0">
                <a:solidFill>
                  <a:schemeClr val="tx1"/>
                </a:solidFill>
              </a:rPr>
              <a:t>PR roundtables</a:t>
            </a:r>
          </a:p>
          <a:p>
            <a:pPr marL="914400" lvl="1" indent="-457200" algn="l">
              <a:buClr>
                <a:srgbClr val="EC1D25"/>
              </a:buClr>
              <a:buFont typeface="Arial" pitchFamily="34" charset="0"/>
              <a:buChar char="•"/>
            </a:pPr>
            <a:r>
              <a:rPr lang="en-US" b="1" dirty="0" smtClean="0">
                <a:solidFill>
                  <a:schemeClr val="tx1"/>
                </a:solidFill>
              </a:rPr>
              <a:t>IDT feedback</a:t>
            </a:r>
          </a:p>
          <a:p>
            <a:pPr marL="457200" indent="-457200" algn="l">
              <a:buClr>
                <a:srgbClr val="EC1D25"/>
              </a:buClr>
              <a:buFont typeface="Arial" pitchFamily="34" charset="0"/>
              <a:buChar char="•"/>
            </a:pPr>
            <a:r>
              <a:rPr lang="en-US" b="1" dirty="0" smtClean="0">
                <a:solidFill>
                  <a:schemeClr val="tx1"/>
                </a:solidFill>
              </a:rPr>
              <a:t>Four year project, passed in 2008, renewed in 2010</a:t>
            </a:r>
          </a:p>
          <a:p>
            <a:pPr marL="457200" indent="-457200" algn="l">
              <a:buClr>
                <a:srgbClr val="EC1D25"/>
              </a:buClr>
              <a:buFont typeface="Arial" pitchFamily="34" charset="0"/>
              <a:buChar char="•"/>
            </a:pPr>
            <a:r>
              <a:rPr lang="en-US" b="1" dirty="0" smtClean="0">
                <a:solidFill>
                  <a:schemeClr val="tx1"/>
                </a:solidFill>
              </a:rPr>
              <a:t>Proposal report published in August 2010</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42656" y="76200"/>
            <a:ext cx="1625144" cy="2103120"/>
          </a:xfrm>
          <a:prstGeom prst="rect">
            <a:avLst/>
          </a:prstGeom>
        </p:spPr>
      </p:pic>
    </p:spTree>
    <p:extLst>
      <p:ext uri="{BB962C8B-B14F-4D97-AF65-F5344CB8AC3E}">
        <p14:creationId xmlns:p14="http://schemas.microsoft.com/office/powerpoint/2010/main" val="8894903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TotalTime>
  <Words>1559</Words>
  <Application>Microsoft Office PowerPoint</Application>
  <PresentationFormat>On-screen Show (4:3)</PresentationFormat>
  <Paragraphs>212</Paragraphs>
  <Slides>47</Slides>
  <Notes>14</Notes>
  <HiddenSlides>0</HiddenSlides>
  <MMClips>0</MMClips>
  <ScaleCrop>false</ScaleCrop>
  <HeadingPairs>
    <vt:vector size="4" baseType="variant">
      <vt:variant>
        <vt:lpstr>Theme</vt:lpstr>
      </vt:variant>
      <vt:variant>
        <vt:i4>3</vt:i4>
      </vt:variant>
      <vt:variant>
        <vt:lpstr>Slide Titles</vt:lpstr>
      </vt:variant>
      <vt:variant>
        <vt:i4>47</vt:i4>
      </vt:variant>
    </vt:vector>
  </HeadingPairs>
  <TitlesOfParts>
    <vt:vector size="50" baseType="lpstr">
      <vt:lpstr>Office Theme</vt:lpstr>
      <vt:lpstr>1_Office Theme</vt:lpstr>
      <vt:lpstr>2_Office Theme</vt:lpstr>
      <vt:lpstr>PowerPoint Presentation</vt:lpstr>
      <vt:lpstr>Todays Agenda</vt:lpstr>
      <vt:lpstr>Introduction</vt:lpstr>
      <vt:lpstr>Introduction</vt:lpstr>
      <vt:lpstr>Introduction</vt:lpstr>
      <vt:lpstr>Introduction</vt:lpstr>
      <vt:lpstr>Introduction</vt:lpstr>
      <vt:lpstr>Service  System</vt:lpstr>
      <vt:lpstr>Service System</vt:lpstr>
      <vt:lpstr>Service System</vt:lpstr>
      <vt:lpstr>Service System</vt:lpstr>
      <vt:lpstr>Service System</vt:lpstr>
      <vt:lpstr>Service System</vt:lpstr>
      <vt:lpstr>Service System</vt:lpstr>
      <vt:lpstr>Service System</vt:lpstr>
      <vt:lpstr>Service System</vt:lpstr>
      <vt:lpstr>Service System</vt:lpstr>
      <vt:lpstr>Service System</vt:lpstr>
      <vt:lpstr>Service System</vt:lpstr>
      <vt:lpstr>World Board Motions</vt:lpstr>
      <vt:lpstr>Living Clean: The Journey Continues</vt:lpstr>
      <vt:lpstr>Living Clean: The Journey Continues</vt:lpstr>
      <vt:lpstr>FIPT</vt:lpstr>
      <vt:lpstr>FIPT</vt:lpstr>
      <vt:lpstr>FIPT</vt:lpstr>
      <vt:lpstr>FIPT</vt:lpstr>
      <vt:lpstr>FIPT</vt:lpstr>
      <vt:lpstr>WCNA</vt:lpstr>
      <vt:lpstr>WCNA</vt:lpstr>
      <vt:lpstr>WCNA</vt:lpstr>
      <vt:lpstr>Issues for Discussion</vt:lpstr>
      <vt:lpstr>Regional Proposals</vt:lpstr>
      <vt:lpstr>Regional Proposals</vt:lpstr>
      <vt:lpstr>Regional Proposals</vt:lpstr>
      <vt:lpstr>Regional Proposals</vt:lpstr>
      <vt:lpstr>Regional Proposals</vt:lpstr>
      <vt:lpstr>Regional Proposals</vt:lpstr>
      <vt:lpstr>PowerPoint Presentation</vt:lpstr>
      <vt:lpstr>2012-2014 Strategic Plan</vt:lpstr>
      <vt:lpstr>2012-2014 Strategic Plan</vt:lpstr>
      <vt:lpstr>2012-2014 Strategic Plan</vt:lpstr>
      <vt:lpstr>2012-2014 NAWS Budget</vt:lpstr>
      <vt:lpstr>2012-2014 NAWS Budget</vt:lpstr>
      <vt:lpstr>2012-2014 Project Plans and Estimated Costs/Priority</vt:lpstr>
      <vt:lpstr>WSC Seating</vt:lpstr>
      <vt:lpstr>WSC Seating</vt:lpstr>
      <vt:lpstr>PowerPoint Presentation</vt:lpstr>
    </vt:vector>
  </TitlesOfParts>
  <Company>NAWS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dc:creator>
  <cp:lastModifiedBy>Chuck</cp:lastModifiedBy>
  <cp:revision>45</cp:revision>
  <cp:lastPrinted>2012-01-05T22:12:45Z</cp:lastPrinted>
  <dcterms:created xsi:type="dcterms:W3CDTF">2011-11-30T17:03:44Z</dcterms:created>
  <dcterms:modified xsi:type="dcterms:W3CDTF">2012-02-04T19:15:42Z</dcterms:modified>
</cp:coreProperties>
</file>